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2" r:id="rId5"/>
  </p:sldMasterIdLst>
  <p:notesMasterIdLst>
    <p:notesMasterId r:id="rId40"/>
  </p:notesMasterIdLst>
  <p:handoutMasterIdLst>
    <p:handoutMasterId r:id="rId41"/>
  </p:handoutMasterIdLst>
  <p:sldIdLst>
    <p:sldId id="258" r:id="rId6"/>
    <p:sldId id="25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32"/>
    <a:srgbClr val="003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Gorai" userId="065d90c1-7bec-4d93-9653-4d7ac4f94261" providerId="ADAL" clId="{D430812C-2254-4A8A-8516-5056C7314757}"/>
    <pc:docChg chg="modSld">
      <pc:chgData name="Jared Gorai" userId="065d90c1-7bec-4d93-9653-4d7ac4f94261" providerId="ADAL" clId="{D430812C-2254-4A8A-8516-5056C7314757}" dt="2025-01-22T17:45:10.504" v="17" actId="20577"/>
      <pc:docMkLst>
        <pc:docMk/>
      </pc:docMkLst>
      <pc:sldChg chg="modSp mod">
        <pc:chgData name="Jared Gorai" userId="065d90c1-7bec-4d93-9653-4d7ac4f94261" providerId="ADAL" clId="{D430812C-2254-4A8A-8516-5056C7314757}" dt="2025-01-22T17:45:10.504" v="17" actId="20577"/>
        <pc:sldMkLst>
          <pc:docMk/>
          <pc:sldMk cId="2333004063" sldId="258"/>
        </pc:sldMkLst>
        <pc:spChg chg="mod">
          <ac:chgData name="Jared Gorai" userId="065d90c1-7bec-4d93-9653-4d7ac4f94261" providerId="ADAL" clId="{D430812C-2254-4A8A-8516-5056C7314757}" dt="2025-01-22T17:45:10.504" v="17" actId="20577"/>
          <ac:spMkLst>
            <pc:docMk/>
            <pc:sldMk cId="2333004063" sldId="258"/>
            <ac:spMk id="2" creationId="{F27C666E-6AB2-31F7-F1EC-2F495BC3BA9D}"/>
          </ac:spMkLst>
        </pc:spChg>
      </pc:sldChg>
    </pc:docChg>
  </pc:docChgLst>
  <pc:docChgLst>
    <pc:chgData name="Danelkis Serra" userId="429bd3a4-6164-45bf-8110-ea3a2929f579" providerId="ADAL" clId="{8DABF99F-EEEE-4B17-8E97-A2B12D7A5947}"/>
    <pc:docChg chg="modSld">
      <pc:chgData name="Danelkis Serra" userId="429bd3a4-6164-45bf-8110-ea3a2929f579" providerId="ADAL" clId="{8DABF99F-EEEE-4B17-8E97-A2B12D7A5947}" dt="2025-01-23T22:11:01.869" v="1" actId="20577"/>
      <pc:docMkLst>
        <pc:docMk/>
      </pc:docMkLst>
      <pc:sldChg chg="modSp mod">
        <pc:chgData name="Danelkis Serra" userId="429bd3a4-6164-45bf-8110-ea3a2929f579" providerId="ADAL" clId="{8DABF99F-EEEE-4B17-8E97-A2B12D7A5947}" dt="2025-01-23T22:11:01.869" v="1" actId="20577"/>
        <pc:sldMkLst>
          <pc:docMk/>
          <pc:sldMk cId="0" sldId="291"/>
        </pc:sldMkLst>
        <pc:spChg chg="mod">
          <ac:chgData name="Danelkis Serra" userId="429bd3a4-6164-45bf-8110-ea3a2929f579" providerId="ADAL" clId="{8DABF99F-EEEE-4B17-8E97-A2B12D7A5947}" dt="2025-01-23T22:11:01.869" v="1" actId="20577"/>
          <ac:spMkLst>
            <pc:docMk/>
            <pc:sldMk cId="0" sldId="291"/>
            <ac:spMk id="86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11E33B-9063-3D91-D3D1-CCE6006D50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776A84B-F35D-1792-7399-95BDD9520F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5FCE00-B4D6-4148-BAF5-755F98B3092A}" type="datetimeFigureOut">
              <a:rPr lang="en-CA" smtClean="0"/>
              <a:t>2025-01-30</a:t>
            </a:fld>
            <a:endParaRPr lang="en-CA"/>
          </a:p>
        </p:txBody>
      </p:sp>
      <p:sp>
        <p:nvSpPr>
          <p:cNvPr id="4" name="Footer Placeholder 3">
            <a:extLst>
              <a:ext uri="{FF2B5EF4-FFF2-40B4-BE49-F238E27FC236}">
                <a16:creationId xmlns:a16="http://schemas.microsoft.com/office/drawing/2014/main" id="{830CCA25-52FB-A94D-D583-785509FFB3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EEB88E7E-B517-2273-955B-E2BF2DB070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9E803B-CAED-4DC5-90C6-7BF5713DC68D}" type="slidenum">
              <a:rPr lang="en-CA" smtClean="0"/>
              <a:t>‹#›</a:t>
            </a:fld>
            <a:endParaRPr lang="en-CA"/>
          </a:p>
        </p:txBody>
      </p:sp>
    </p:spTree>
    <p:extLst>
      <p:ext uri="{BB962C8B-B14F-4D97-AF65-F5344CB8AC3E}">
        <p14:creationId xmlns:p14="http://schemas.microsoft.com/office/powerpoint/2010/main" val="3024163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33E76-4A01-47EC-A2C7-F1F8C38B84BC}" type="datetimeFigureOut">
              <a:rPr lang="en-CA" smtClean="0"/>
              <a:t>2025-01-30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742C1-65F1-44C5-A868-729A5E289446}" type="slidenum">
              <a:rPr lang="en-CA" smtClean="0"/>
              <a:t>‹#›</a:t>
            </a:fld>
            <a:endParaRPr lang="en-CA"/>
          </a:p>
        </p:txBody>
      </p:sp>
    </p:spTree>
    <p:extLst>
      <p:ext uri="{BB962C8B-B14F-4D97-AF65-F5344CB8AC3E}">
        <p14:creationId xmlns:p14="http://schemas.microsoft.com/office/powerpoint/2010/main" val="24137949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1: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14: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5: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16: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7: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8: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19: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0: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21: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2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2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2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24: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2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25: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26: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3" name="Google Shape;773;p2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27: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2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8: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9: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30: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31: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1" name="Google Shape;831;p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3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3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3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3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7: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8: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9: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0: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8500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1565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3126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7096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9706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6826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307145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239584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50395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6924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7CAC5616-2593-0F3E-563E-82A863173532}"/>
              </a:ext>
            </a:extLst>
          </p:cNvPr>
          <p:cNvPicPr>
            <a:picLocks noChangeAspect="1"/>
          </p:cNvPicPr>
          <p:nvPr/>
        </p:nvPicPr>
        <p:blipFill>
          <a:blip r:embed="rId4"/>
          <a:stretch>
            <a:fillRect/>
          </a:stretch>
        </p:blipFill>
        <p:spPr>
          <a:xfrm>
            <a:off x="0" y="6223000"/>
            <a:ext cx="12192000" cy="635000"/>
          </a:xfrm>
          <a:prstGeom prst="rect">
            <a:avLst/>
          </a:prstGeom>
        </p:spPr>
      </p:pic>
    </p:spTree>
    <p:extLst>
      <p:ext uri="{BB962C8B-B14F-4D97-AF65-F5344CB8AC3E}">
        <p14:creationId xmlns:p14="http://schemas.microsoft.com/office/powerpoint/2010/main" val="32309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1844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36575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89084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9264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4378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526097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9872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827786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407631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785041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0476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425012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77049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875911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154396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353574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11915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1838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hape 11">
            <a:extLst>
              <a:ext uri="{FF2B5EF4-FFF2-40B4-BE49-F238E27FC236}">
                <a16:creationId xmlns:a16="http://schemas.microsoft.com/office/drawing/2014/main" id="{AF8BF708-BB35-BF87-D927-7010D139CDE5}"/>
              </a:ext>
            </a:extLst>
          </p:cNvPr>
          <p:cNvSpPr txBox="1">
            <a:spLocks/>
          </p:cNvSpPr>
          <p:nvPr/>
        </p:nvSpPr>
        <p:spPr>
          <a:xfrm>
            <a:off x="345873" y="783237"/>
            <a:ext cx="3273226" cy="1292631"/>
          </a:xfrm>
          <a:prstGeom prst="rect">
            <a:avLst/>
          </a:prstGeom>
          <a:noFill/>
        </p:spPr>
        <p:txBody>
          <a:bodyPr vert="horz" wrap="square" lIns="274320" tIns="91425" rIns="91425" bIns="91425" rtlCol="0" anchor="t" anchorCtr="0">
            <a:spAutoFit/>
          </a:bodyPr>
          <a:lstStyle>
            <a:lvl1pPr marL="0" lvl="0" indent="0" algn="l" defTabSz="914400" rtl="0" eaLnBrk="1" latinLnBrk="0" hangingPunct="1">
              <a:lnSpc>
                <a:spcPct val="100000"/>
              </a:lnSpc>
              <a:spcBef>
                <a:spcPts val="0"/>
              </a:spcBef>
              <a:buClr>
                <a:srgbClr val="F67031"/>
              </a:buClr>
              <a:buSzPct val="100000"/>
              <a:buNone/>
              <a:defRPr sz="3600" b="0" i="0" kern="1200">
                <a:solidFill>
                  <a:schemeClr val="bg1"/>
                </a:solidFill>
                <a:latin typeface="+mj-lt"/>
                <a:ea typeface="+mj-ea"/>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9" name="Rectangle 8">
            <a:extLst>
              <a:ext uri="{FF2B5EF4-FFF2-40B4-BE49-F238E27FC236}">
                <a16:creationId xmlns:a16="http://schemas.microsoft.com/office/drawing/2014/main" id="{6874935A-4D8C-FB7F-17DC-8FB277435997}"/>
              </a:ext>
            </a:extLst>
          </p:cNvPr>
          <p:cNvSpPr/>
          <p:nvPr/>
        </p:nvSpPr>
        <p:spPr>
          <a:xfrm>
            <a:off x="345873" y="909074"/>
            <a:ext cx="122400" cy="10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F7B9EA5E-F575-9EC6-C57C-01E0CA895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98705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835161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53666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2195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200758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1754645"/>
            <a:ext cx="9610531"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a:latin typeface="+mj-lt"/>
              </a:rPr>
              <a:t>For over 20 years, the International Institute of Business Analysis™ (IIBA</a:t>
            </a:r>
            <a:r>
              <a:rPr lang="en-US" sz="2400" baseline="30000">
                <a:latin typeface="+mj-lt"/>
              </a:rPr>
              <a:t>®</a:t>
            </a:r>
            <a:r>
              <a:rPr lang="en-US" sz="2400">
                <a:latin typeface="+mj-lt"/>
              </a:rPr>
              <a:t>)</a:t>
            </a:r>
            <a:br>
              <a:rPr lang="en-US" sz="2400">
                <a:latin typeface="+mj-lt"/>
              </a:rPr>
            </a:br>
            <a:r>
              <a:rPr lang="en-US" sz="2400">
                <a:latin typeface="+mj-lt"/>
              </a:rPr>
              <a:t>has shaped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 </a:t>
            </a:r>
            <a:r>
              <a:rPr lang="en-US" sz="1000">
                <a:solidFill>
                  <a:schemeClr val="accent2"/>
                </a:solidFill>
                <a:latin typeface="+mj-lt"/>
              </a:rPr>
              <a:t>  </a:t>
            </a:r>
          </a:p>
          <a:p>
            <a:pPr algn="ctr" fontAlgn="base"/>
            <a:r>
              <a:rPr lang="en-US" sz="2400">
                <a:solidFill>
                  <a:schemeClr val="accent2"/>
                </a:solidFill>
                <a:latin typeface="+mj-lt"/>
              </a:rPr>
              <a:t>For more information visit </a:t>
            </a:r>
            <a:r>
              <a:rPr lang="en-US" sz="2400" u="sng">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1677050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DE4B-C97E-657B-2FD1-2B9D7EAFE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1A1765-DE96-6F50-A861-AA1742C5E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9AE5CD-AE8F-14D4-942F-19B0274F6CFB}"/>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E8096243-D575-B87F-8CF3-F8891DC17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F3FA67-DFA7-78E5-88A6-F83BC2D83E43}"/>
              </a:ext>
            </a:extLst>
          </p:cNvPr>
          <p:cNvSpPr>
            <a:spLocks noGrp="1"/>
          </p:cNvSpPr>
          <p:nvPr>
            <p:ph type="sldNum" sz="quarter" idx="12"/>
          </p:nvPr>
        </p:nvSpPr>
        <p:spPr/>
        <p:txBody>
          <a:bodyPr/>
          <a:lstStyle/>
          <a:p>
            <a:fld id="{EE8C9974-A5C0-4DD7-BE9B-D563DBA7A0FE}" type="slidenum">
              <a:rPr lang="en-CA" smtClean="0"/>
              <a:t>‹#›</a:t>
            </a:fld>
            <a:endParaRPr lang="en-CA"/>
          </a:p>
        </p:txBody>
      </p:sp>
    </p:spTree>
    <p:extLst>
      <p:ext uri="{BB962C8B-B14F-4D97-AF65-F5344CB8AC3E}">
        <p14:creationId xmlns:p14="http://schemas.microsoft.com/office/powerpoint/2010/main" val="2783506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pen Page - Dark Teal Accent">
  <p:cSld name="2_Open Page - Dark Teal Accent">
    <p:bg>
      <p:bgPr>
        <a:solidFill>
          <a:schemeClr val="accent2"/>
        </a:solidFill>
        <a:effectLst/>
      </p:bgPr>
    </p:bg>
    <p:spTree>
      <p:nvGrpSpPr>
        <p:cNvPr id="1" name="Shape 19"/>
        <p:cNvGrpSpPr/>
        <p:nvPr/>
      </p:nvGrpSpPr>
      <p:grpSpPr>
        <a:xfrm>
          <a:off x="0" y="0"/>
          <a:ext cx="0" cy="0"/>
          <a:chOff x="0" y="0"/>
          <a:chExt cx="0" cy="0"/>
        </a:xfrm>
      </p:grpSpPr>
      <p:sp>
        <p:nvSpPr>
          <p:cNvPr id="20" name="Google Shape;20;p36"/>
          <p:cNvSpPr/>
          <p:nvPr/>
        </p:nvSpPr>
        <p:spPr>
          <a:xfrm>
            <a:off x="-9500" y="336112"/>
            <a:ext cx="12201600" cy="6554566"/>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IBM Plex Sans Medium"/>
              <a:buNone/>
            </a:pPr>
            <a:endParaRPr sz="2400" b="0" i="0" u="none" strike="noStrike" cap="none">
              <a:solidFill>
                <a:schemeClr val="dk1"/>
              </a:solidFill>
              <a:latin typeface="IBM Plex Sans Medium"/>
              <a:ea typeface="IBM Plex Sans Medium"/>
              <a:cs typeface="IBM Plex Sans Medium"/>
              <a:sym typeface="IBM Plex Sans Medium"/>
            </a:endParaRPr>
          </a:p>
        </p:txBody>
      </p:sp>
      <p:pic>
        <p:nvPicPr>
          <p:cNvPr id="21" name="Google Shape;21;p36"/>
          <p:cNvPicPr preferRelativeResize="0"/>
          <p:nvPr/>
        </p:nvPicPr>
        <p:blipFill rotWithShape="1">
          <a:blip r:embed="rId2">
            <a:alphaModFix/>
          </a:blip>
          <a:srcRect/>
          <a:stretch/>
        </p:blipFill>
        <p:spPr>
          <a:xfrm>
            <a:off x="0" y="6242180"/>
            <a:ext cx="12192000" cy="609600"/>
          </a:xfrm>
          <a:prstGeom prst="rect">
            <a:avLst/>
          </a:prstGeom>
          <a:noFill/>
          <a:ln>
            <a:noFill/>
          </a:ln>
        </p:spPr>
      </p:pic>
      <p:sp>
        <p:nvSpPr>
          <p:cNvPr id="22" name="Google Shape;22;p36"/>
          <p:cNvSpPr txBox="1">
            <a:spLocks noGrp="1"/>
          </p:cNvSpPr>
          <p:nvPr>
            <p:ph type="sldNum" idx="12"/>
          </p:nvPr>
        </p:nvSpPr>
        <p:spPr>
          <a:xfrm>
            <a:off x="298577" y="6242180"/>
            <a:ext cx="792000" cy="2520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1pPr>
            <a:lvl2pPr marL="0" marR="0" lvl="1"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2pPr>
            <a:lvl3pPr marL="0" marR="0" lvl="2"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3pPr>
            <a:lvl4pPr marL="0" marR="0" lvl="3"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4pPr>
            <a:lvl5pPr marL="0" marR="0" lvl="4"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5pPr>
            <a:lvl6pPr marL="0" marR="0" lvl="5"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6pPr>
            <a:lvl7pPr marL="0" marR="0" lvl="6"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7pPr>
            <a:lvl8pPr marL="0" marR="0" lvl="7"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8pPr>
            <a:lvl9pPr marL="0" marR="0" lvl="8"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36"/>
          <p:cNvSpPr txBox="1">
            <a:spLocks noGrp="1"/>
          </p:cNvSpPr>
          <p:nvPr>
            <p:ph type="ctrTitle"/>
          </p:nvPr>
        </p:nvSpPr>
        <p:spPr>
          <a:xfrm>
            <a:off x="1268962" y="655785"/>
            <a:ext cx="9619861" cy="803562"/>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F67031"/>
              </a:buClr>
              <a:buSzPts val="3600"/>
              <a:buFont typeface="Roboto Condensed"/>
              <a:buNone/>
              <a:defRPr sz="3600" b="0" i="0">
                <a:solidFill>
                  <a:srgbClr val="DB5D00"/>
                </a:solidFill>
                <a:latin typeface="Roboto Condensed"/>
                <a:ea typeface="Roboto Condensed"/>
                <a:cs typeface="Roboto Condensed"/>
                <a:sym typeface="Roboto Condensed"/>
              </a:defRPr>
            </a:lvl1pPr>
            <a:lvl2pPr lvl="1">
              <a:spcBef>
                <a:spcPts val="0"/>
              </a:spcBef>
              <a:spcAft>
                <a:spcPts val="0"/>
              </a:spcAft>
              <a:buSzPts val="1400"/>
              <a:buNone/>
              <a:defRPr sz="4000" b="1">
                <a:solidFill>
                  <a:srgbClr val="F67031"/>
                </a:solidFill>
              </a:defRPr>
            </a:lvl2pPr>
            <a:lvl3pPr lvl="2">
              <a:spcBef>
                <a:spcPts val="0"/>
              </a:spcBef>
              <a:spcAft>
                <a:spcPts val="0"/>
              </a:spcAft>
              <a:buSzPts val="1400"/>
              <a:buNone/>
              <a:defRPr sz="4000" b="1">
                <a:solidFill>
                  <a:srgbClr val="F67031"/>
                </a:solidFill>
              </a:defRPr>
            </a:lvl3pPr>
            <a:lvl4pPr lvl="3">
              <a:spcBef>
                <a:spcPts val="0"/>
              </a:spcBef>
              <a:spcAft>
                <a:spcPts val="0"/>
              </a:spcAft>
              <a:buSzPts val="1400"/>
              <a:buNone/>
              <a:defRPr sz="4000" b="1">
                <a:solidFill>
                  <a:srgbClr val="F67031"/>
                </a:solidFill>
              </a:defRPr>
            </a:lvl4pPr>
            <a:lvl5pPr lvl="4">
              <a:spcBef>
                <a:spcPts val="0"/>
              </a:spcBef>
              <a:spcAft>
                <a:spcPts val="0"/>
              </a:spcAft>
              <a:buSzPts val="1400"/>
              <a:buNone/>
              <a:defRPr sz="4000" b="1">
                <a:solidFill>
                  <a:srgbClr val="F67031"/>
                </a:solidFill>
              </a:defRPr>
            </a:lvl5pPr>
            <a:lvl6pPr lvl="5">
              <a:spcBef>
                <a:spcPts val="0"/>
              </a:spcBef>
              <a:spcAft>
                <a:spcPts val="0"/>
              </a:spcAft>
              <a:buSzPts val="1400"/>
              <a:buNone/>
              <a:defRPr sz="4000" b="1">
                <a:solidFill>
                  <a:srgbClr val="F67031"/>
                </a:solidFill>
              </a:defRPr>
            </a:lvl6pPr>
            <a:lvl7pPr lvl="6">
              <a:spcBef>
                <a:spcPts val="0"/>
              </a:spcBef>
              <a:spcAft>
                <a:spcPts val="0"/>
              </a:spcAft>
              <a:buSzPts val="1400"/>
              <a:buNone/>
              <a:defRPr sz="4000" b="1">
                <a:solidFill>
                  <a:srgbClr val="F67031"/>
                </a:solidFill>
              </a:defRPr>
            </a:lvl7pPr>
            <a:lvl8pPr lvl="7">
              <a:spcBef>
                <a:spcPts val="0"/>
              </a:spcBef>
              <a:spcAft>
                <a:spcPts val="0"/>
              </a:spcAft>
              <a:buSzPts val="1400"/>
              <a:buNone/>
              <a:defRPr sz="4000" b="1">
                <a:solidFill>
                  <a:srgbClr val="F67031"/>
                </a:solidFill>
              </a:defRPr>
            </a:lvl8pPr>
            <a:lvl9pPr lvl="8">
              <a:spcBef>
                <a:spcPts val="0"/>
              </a:spcBef>
              <a:spcAft>
                <a:spcPts val="0"/>
              </a:spcAft>
              <a:buSzPts val="1400"/>
              <a:buNone/>
              <a:defRPr sz="4000" b="1">
                <a:solidFill>
                  <a:srgbClr val="F67031"/>
                </a:solidFill>
              </a:defRPr>
            </a:lvl9pPr>
          </a:lstStyle>
          <a:p>
            <a:endParaRPr/>
          </a:p>
        </p:txBody>
      </p:sp>
      <p:sp>
        <p:nvSpPr>
          <p:cNvPr id="24" name="Google Shape;24;p36"/>
          <p:cNvSpPr txBox="1">
            <a:spLocks noGrp="1"/>
          </p:cNvSpPr>
          <p:nvPr>
            <p:ph type="body" idx="1"/>
          </p:nvPr>
        </p:nvSpPr>
        <p:spPr>
          <a:xfrm>
            <a:off x="1268962" y="1597887"/>
            <a:ext cx="9619861" cy="4541527"/>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rgbClr val="2F494F"/>
              </a:buClr>
              <a:buSzPts val="2800"/>
              <a:buChar char="•"/>
              <a:defRPr>
                <a:solidFill>
                  <a:srgbClr val="2F494F"/>
                </a:solidFill>
              </a:defRPr>
            </a:lvl1pPr>
            <a:lvl2pPr marL="914400" lvl="1" indent="-381000" algn="l">
              <a:lnSpc>
                <a:spcPct val="100000"/>
              </a:lnSpc>
              <a:spcBef>
                <a:spcPts val="0"/>
              </a:spcBef>
              <a:spcAft>
                <a:spcPts val="0"/>
              </a:spcAft>
              <a:buClr>
                <a:srgbClr val="2F494F"/>
              </a:buClr>
              <a:buSzPts val="2400"/>
              <a:buChar char="•"/>
              <a:defRPr>
                <a:solidFill>
                  <a:srgbClr val="2F494F"/>
                </a:solidFill>
              </a:defRPr>
            </a:lvl2pPr>
            <a:lvl3pPr marL="1371600" lvl="2" indent="-355600" algn="l">
              <a:lnSpc>
                <a:spcPct val="100000"/>
              </a:lnSpc>
              <a:spcBef>
                <a:spcPts val="0"/>
              </a:spcBef>
              <a:spcAft>
                <a:spcPts val="0"/>
              </a:spcAft>
              <a:buClr>
                <a:srgbClr val="2F494F"/>
              </a:buClr>
              <a:buSzPts val="2000"/>
              <a:buChar char="•"/>
              <a:defRPr>
                <a:solidFill>
                  <a:srgbClr val="2F494F"/>
                </a:solidFill>
              </a:defRPr>
            </a:lvl3pPr>
            <a:lvl4pPr marL="1828800" lvl="3" indent="-342900" algn="l">
              <a:lnSpc>
                <a:spcPct val="100000"/>
              </a:lnSpc>
              <a:spcBef>
                <a:spcPts val="0"/>
              </a:spcBef>
              <a:spcAft>
                <a:spcPts val="0"/>
              </a:spcAft>
              <a:buClr>
                <a:srgbClr val="2F494F"/>
              </a:buClr>
              <a:buSzPts val="1800"/>
              <a:buChar char="•"/>
              <a:defRPr>
                <a:solidFill>
                  <a:srgbClr val="2F494F"/>
                </a:solidFill>
              </a:defRPr>
            </a:lvl4pPr>
            <a:lvl5pPr marL="2286000" lvl="4" indent="-342900" algn="l">
              <a:lnSpc>
                <a:spcPct val="100000"/>
              </a:lnSpc>
              <a:spcBef>
                <a:spcPts val="0"/>
              </a:spcBef>
              <a:spcAft>
                <a:spcPts val="0"/>
              </a:spcAft>
              <a:buClr>
                <a:srgbClr val="2F494F"/>
              </a:buClr>
              <a:buSzPts val="1800"/>
              <a:buChar char="•"/>
              <a:defRPr>
                <a:solidFill>
                  <a:srgbClr val="2F494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29270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57418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1072560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696832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0408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105080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381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51831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007306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56034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156532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556912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56385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76262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744144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0111533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2642484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3065420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02249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433564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58860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7CAC5616-2593-0F3E-563E-82A863173532}"/>
              </a:ext>
            </a:extLst>
          </p:cNvPr>
          <p:cNvPicPr>
            <a:picLocks noChangeAspect="1"/>
          </p:cNvPicPr>
          <p:nvPr/>
        </p:nvPicPr>
        <p:blipFill>
          <a:blip r:embed="rId4"/>
          <a:stretch>
            <a:fillRect/>
          </a:stretch>
        </p:blipFill>
        <p:spPr>
          <a:xfrm>
            <a:off x="0" y="6223000"/>
            <a:ext cx="12192000" cy="635000"/>
          </a:xfrm>
          <a:prstGeom prst="rect">
            <a:avLst/>
          </a:prstGeom>
        </p:spPr>
      </p:pic>
    </p:spTree>
    <p:extLst>
      <p:ext uri="{BB962C8B-B14F-4D97-AF65-F5344CB8AC3E}">
        <p14:creationId xmlns:p14="http://schemas.microsoft.com/office/powerpoint/2010/main" val="2123087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2391300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90251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671132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3557564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03482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1440363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2666784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50744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24087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829637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84510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279732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95907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12838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33603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618513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051935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hape 11">
            <a:extLst>
              <a:ext uri="{FF2B5EF4-FFF2-40B4-BE49-F238E27FC236}">
                <a16:creationId xmlns:a16="http://schemas.microsoft.com/office/drawing/2014/main" id="{AF8BF708-BB35-BF87-D927-7010D139CDE5}"/>
              </a:ext>
            </a:extLst>
          </p:cNvPr>
          <p:cNvSpPr txBox="1">
            <a:spLocks/>
          </p:cNvSpPr>
          <p:nvPr/>
        </p:nvSpPr>
        <p:spPr>
          <a:xfrm>
            <a:off x="345873" y="783237"/>
            <a:ext cx="3273226" cy="1292631"/>
          </a:xfrm>
          <a:prstGeom prst="rect">
            <a:avLst/>
          </a:prstGeom>
          <a:noFill/>
        </p:spPr>
        <p:txBody>
          <a:bodyPr vert="horz" wrap="square" lIns="274320" tIns="91425" rIns="91425" bIns="91425" rtlCol="0" anchor="t" anchorCtr="0">
            <a:spAutoFit/>
          </a:bodyPr>
          <a:lstStyle>
            <a:lvl1pPr marL="0" lvl="0" indent="0" algn="l" defTabSz="914400" rtl="0" eaLnBrk="1" latinLnBrk="0" hangingPunct="1">
              <a:lnSpc>
                <a:spcPct val="100000"/>
              </a:lnSpc>
              <a:spcBef>
                <a:spcPts val="0"/>
              </a:spcBef>
              <a:buClr>
                <a:srgbClr val="F67031"/>
              </a:buClr>
              <a:buSzPct val="100000"/>
              <a:buNone/>
              <a:defRPr sz="3600" b="0" i="0" kern="1200">
                <a:solidFill>
                  <a:schemeClr val="bg1"/>
                </a:solidFill>
                <a:latin typeface="+mj-lt"/>
                <a:ea typeface="+mj-ea"/>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9" name="Rectangle 8">
            <a:extLst>
              <a:ext uri="{FF2B5EF4-FFF2-40B4-BE49-F238E27FC236}">
                <a16:creationId xmlns:a16="http://schemas.microsoft.com/office/drawing/2014/main" id="{6874935A-4D8C-FB7F-17DC-8FB277435997}"/>
              </a:ext>
            </a:extLst>
          </p:cNvPr>
          <p:cNvSpPr/>
          <p:nvPr/>
        </p:nvSpPr>
        <p:spPr>
          <a:xfrm>
            <a:off x="345873" y="909074"/>
            <a:ext cx="122400" cy="10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F7B9EA5E-F575-9EC6-C57C-01E0CA895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29690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70106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256675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101449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261781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41715" y="1754645"/>
            <a:ext cx="9708570"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a:latin typeface="+mj-lt"/>
              </a:rPr>
              <a:t>For over 20 years, the International Institute of Business Analysis™ (IIBA®) has helped shape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a:t>
            </a:r>
            <a:endParaRPr lang="en-US" sz="1000">
              <a:solidFill>
                <a:schemeClr val="accent2"/>
              </a:solidFill>
              <a:latin typeface="+mj-lt"/>
            </a:endParaRPr>
          </a:p>
          <a:p>
            <a:pPr algn="ctr" fontAlgn="base"/>
            <a:r>
              <a:rPr lang="en-US" sz="2400">
                <a:solidFill>
                  <a:schemeClr val="accent2"/>
                </a:solidFill>
                <a:latin typeface="+mj-lt"/>
              </a:rPr>
              <a:t>For more information visit </a:t>
            </a:r>
            <a:r>
              <a:rPr lang="en-US" sz="2400" u="sng">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5595706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DE4B-C97E-657B-2FD1-2B9D7EAFE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1A1765-DE96-6F50-A861-AA1742C5E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9AE5CD-AE8F-14D4-942F-19B0274F6CFB}"/>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E8096243-D575-B87F-8CF3-F8891DC17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F3FA67-DFA7-78E5-88A6-F83BC2D83E43}"/>
              </a:ext>
            </a:extLst>
          </p:cNvPr>
          <p:cNvSpPr>
            <a:spLocks noGrp="1"/>
          </p:cNvSpPr>
          <p:nvPr>
            <p:ph type="sldNum" sz="quarter" idx="12"/>
          </p:nvPr>
        </p:nvSpPr>
        <p:spPr/>
        <p:txBody>
          <a:bodyPr/>
          <a:lstStyle/>
          <a:p>
            <a:fld id="{EE8C9974-A5C0-4DD7-BE9B-D563DBA7A0FE}" type="slidenum">
              <a:rPr lang="en-CA" smtClean="0"/>
              <a:t>‹#›</a:t>
            </a:fld>
            <a:endParaRPr lang="en-CA"/>
          </a:p>
        </p:txBody>
      </p:sp>
    </p:spTree>
    <p:extLst>
      <p:ext uri="{BB962C8B-B14F-4D97-AF65-F5344CB8AC3E}">
        <p14:creationId xmlns:p14="http://schemas.microsoft.com/office/powerpoint/2010/main" val="284985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867628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theme" Target="../theme/theme2.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C9974-A5C0-4DD7-BE9B-D563DBA7A0FE}" type="slidenum">
              <a:rPr lang="en-CA" smtClean="0"/>
              <a:t>‹#›</a:t>
            </a:fld>
            <a:endParaRPr lang="en-CA"/>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77872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44" r:id="rId42"/>
  </p:sldLayoutIdLst>
  <p:hf hdr="0" ftr="0" dt="0"/>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C9974-A5C0-4DD7-BE9B-D563DBA7A0FE}" type="slidenum">
              <a:rPr lang="en-CA" smtClean="0"/>
              <a:t>‹#›</a:t>
            </a:fld>
            <a:endParaRPr lang="en-CA"/>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856563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Lst>
  <p:hf hdr="0" ftr="0" dt="0"/>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36.xml"/><Relationship Id="rId5" Type="http://schemas.openxmlformats.org/officeDocument/2006/relationships/hyperlink" Target="https://fourweekmba.com/vmost-analysis/" TargetMode="External"/><Relationship Id="rId4" Type="http://schemas.openxmlformats.org/officeDocument/2006/relationships/hyperlink" Target="https://brendanbroadhead.wixsite.com/vmost/what-is-vmost%C2%A0%20/%C2%A0%20%C2%A0%C2%A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6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hyperlink" Target="https://www.sessionlab.com/blog/facilitation-skills/" TargetMode="External"/><Relationship Id="rId5" Type="http://schemas.openxmlformats.org/officeDocument/2006/relationships/image" Target="../media/image8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hyperlink" Target="https://www.iiba.org/globalassets/myiiba---only-secure-material/chapters/chapter-resources/strategic-financial-and-business-planning/strategic-planning-session-guide.pdf"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hyperlink" Target="https://iiba.skillport.com/skillportfe/main.action#search/440438e2-2c69-4a1c-8c33-5f4ca04d305b" TargetMode="External"/><Relationship Id="rId4" Type="http://schemas.openxmlformats.org/officeDocument/2006/relationships/hyperlink" Target="https://docs.google.com/document/d/1_VAc3YSHYWuPFZt0HmHjuWWg8pzq1Dus/edit?usp=sharing&amp;ouid=113821677380438363164&amp;rtpof=true&amp;sd=tru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hyperlink" Target="https://www.iiba.org/about-iiba/strategic-plan/#:~:text=In%202015%2C%20IIBA%20launched%20a,streamline%20our%20systems%20and%20process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666E-6AB2-31F7-F1EC-2F495BC3BA9D}"/>
              </a:ext>
            </a:extLst>
          </p:cNvPr>
          <p:cNvSpPr>
            <a:spLocks noGrp="1"/>
          </p:cNvSpPr>
          <p:nvPr>
            <p:ph type="title"/>
          </p:nvPr>
        </p:nvSpPr>
        <p:spPr>
          <a:xfrm>
            <a:off x="1114460" y="3024149"/>
            <a:ext cx="9619488" cy="1029513"/>
          </a:xfrm>
        </p:spPr>
        <p:txBody>
          <a:bodyPr/>
          <a:lstStyle/>
          <a:p>
            <a:r>
              <a:rPr lang="en-CA"/>
              <a:t>IIBA Chapter Playbook</a:t>
            </a:r>
            <a:br>
              <a:rPr lang="en-CA"/>
            </a:br>
            <a:r>
              <a:rPr lang="en-CA"/>
              <a:t>Strategic Planning</a:t>
            </a:r>
          </a:p>
        </p:txBody>
      </p:sp>
    </p:spTree>
    <p:extLst>
      <p:ext uri="{BB962C8B-B14F-4D97-AF65-F5344CB8AC3E}">
        <p14:creationId xmlns:p14="http://schemas.microsoft.com/office/powerpoint/2010/main" val="233300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
          <p:cNvSpPr/>
          <p:nvPr/>
        </p:nvSpPr>
        <p:spPr>
          <a:xfrm>
            <a:off x="0" y="273424"/>
            <a:ext cx="5806440" cy="594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563" name="Google Shape;563;p9"/>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10</a:t>
            </a:fld>
            <a:endParaRPr sz="1333"/>
          </a:p>
        </p:txBody>
      </p:sp>
      <p:sp>
        <p:nvSpPr>
          <p:cNvPr id="564" name="Google Shape;564;p9"/>
          <p:cNvSpPr txBox="1"/>
          <p:nvPr/>
        </p:nvSpPr>
        <p:spPr>
          <a:xfrm>
            <a:off x="8556282" y="3692436"/>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66" name="Google Shape;566;p9"/>
          <p:cNvSpPr txBox="1"/>
          <p:nvPr/>
        </p:nvSpPr>
        <p:spPr>
          <a:xfrm>
            <a:off x="8556282" y="2231189"/>
            <a:ext cx="13284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Relationships</a:t>
            </a:r>
            <a:endParaRPr/>
          </a:p>
        </p:txBody>
      </p:sp>
      <p:sp>
        <p:nvSpPr>
          <p:cNvPr id="567" name="Google Shape;567;p9"/>
          <p:cNvSpPr txBox="1"/>
          <p:nvPr/>
        </p:nvSpPr>
        <p:spPr>
          <a:xfrm>
            <a:off x="6896910" y="2804930"/>
            <a:ext cx="4319081"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rgbClr val="008CAC"/>
                </a:solidFill>
                <a:latin typeface="IBM Plex Sans Medium"/>
                <a:ea typeface="IBM Plex Sans Medium"/>
                <a:cs typeface="IBM Plex Sans Medium"/>
                <a:sym typeface="IBM Plex Sans Medium"/>
              </a:rPr>
              <a:t>The Strategic Plan is used as an input to:</a:t>
            </a:r>
            <a:endParaRPr>
              <a:solidFill>
                <a:srgbClr val="008C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r>
              <a:rPr lang="en-US">
                <a:solidFill>
                  <a:srgbClr val="008CAC"/>
                </a:solidFill>
                <a:latin typeface="IBM Plex Sans Medium"/>
                <a:ea typeface="IBM Plex Sans Medium"/>
                <a:cs typeface="IBM Plex Sans Medium"/>
                <a:sym typeface="IBM Plex Sans Medium"/>
              </a:rPr>
              <a:t>Annual Business Plan</a:t>
            </a:r>
            <a:endParaRPr>
              <a:solidFill>
                <a:srgbClr val="008CAC"/>
              </a:solidFill>
              <a:latin typeface="IBM Plex Sans Medium"/>
              <a:ea typeface="IBM Plex Sans Medium"/>
              <a:cs typeface="IBM Plex Sans Medium"/>
              <a:sym typeface="IBM Plex Sans Medium"/>
            </a:endParaRPr>
          </a:p>
          <a:p>
            <a:pPr marL="285750" marR="0" lvl="0" indent="-196850" algn="l" rtl="0">
              <a:spcBef>
                <a:spcPts val="0"/>
              </a:spcBef>
              <a:spcAft>
                <a:spcPts val="0"/>
              </a:spcAft>
              <a:buClr>
                <a:schemeClr val="dk1"/>
              </a:buClr>
              <a:buSzPts val="1400"/>
              <a:buFont typeface="Arial"/>
              <a:buNone/>
            </a:pPr>
            <a:endParaRPr>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r>
              <a:rPr lang="en-US">
                <a:solidFill>
                  <a:srgbClr val="008CAC"/>
                </a:solidFill>
                <a:latin typeface="IBM Plex Sans Medium"/>
                <a:ea typeface="IBM Plex Sans Medium"/>
                <a:cs typeface="IBM Plex Sans Medium"/>
                <a:sym typeface="IBM Plex Sans Medium"/>
              </a:rPr>
              <a:t>Financial Plans</a:t>
            </a:r>
            <a:endParaRPr>
              <a:solidFill>
                <a:srgbClr val="008CAC"/>
              </a:solidFill>
              <a:latin typeface="IBM Plex Sans Medium"/>
              <a:ea typeface="IBM Plex Sans Medium"/>
              <a:cs typeface="IBM Plex Sans Medium"/>
              <a:sym typeface="IBM Plex Sans Medium"/>
            </a:endParaRPr>
          </a:p>
        </p:txBody>
      </p:sp>
      <p:pic>
        <p:nvPicPr>
          <p:cNvPr id="568" name="Google Shape;568;p9" descr="Icon&#10;&#10;Description automatically generated"/>
          <p:cNvPicPr preferRelativeResize="0"/>
          <p:nvPr/>
        </p:nvPicPr>
        <p:blipFill rotWithShape="1">
          <a:blip r:embed="rId3">
            <a:alphaModFix/>
          </a:blip>
          <a:srcRect/>
          <a:stretch/>
        </p:blipFill>
        <p:spPr>
          <a:xfrm>
            <a:off x="8861081" y="1505270"/>
            <a:ext cx="708213" cy="725696"/>
          </a:xfrm>
          <a:prstGeom prst="rect">
            <a:avLst/>
          </a:prstGeom>
          <a:noFill/>
          <a:ln>
            <a:noFill/>
          </a:ln>
        </p:spPr>
      </p:pic>
      <p:sp>
        <p:nvSpPr>
          <p:cNvPr id="569" name="Google Shape;569;p9"/>
          <p:cNvSpPr/>
          <p:nvPr/>
        </p:nvSpPr>
        <p:spPr>
          <a:xfrm>
            <a:off x="1511449" y="1491354"/>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Inputs</a:t>
            </a:r>
            <a:endParaRPr/>
          </a:p>
        </p:txBody>
      </p:sp>
      <p:sp>
        <p:nvSpPr>
          <p:cNvPr id="570" name="Google Shape;570;p9"/>
          <p:cNvSpPr/>
          <p:nvPr/>
        </p:nvSpPr>
        <p:spPr>
          <a:xfrm>
            <a:off x="1511449" y="2190601"/>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Frequency</a:t>
            </a:r>
            <a:endParaRPr/>
          </a:p>
        </p:txBody>
      </p:sp>
      <p:sp>
        <p:nvSpPr>
          <p:cNvPr id="571" name="Google Shape;571;p9"/>
          <p:cNvSpPr/>
          <p:nvPr/>
        </p:nvSpPr>
        <p:spPr>
          <a:xfrm>
            <a:off x="1538342" y="2889848"/>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Participants</a:t>
            </a:r>
            <a:endParaRPr/>
          </a:p>
        </p:txBody>
      </p:sp>
      <p:sp>
        <p:nvSpPr>
          <p:cNvPr id="572" name="Google Shape;572;p9"/>
          <p:cNvSpPr/>
          <p:nvPr/>
        </p:nvSpPr>
        <p:spPr>
          <a:xfrm>
            <a:off x="1538342" y="359805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Publication</a:t>
            </a:r>
            <a:endParaRPr/>
          </a:p>
        </p:txBody>
      </p:sp>
      <p:sp>
        <p:nvSpPr>
          <p:cNvPr id="573" name="Google Shape;573;p9"/>
          <p:cNvSpPr/>
          <p:nvPr/>
        </p:nvSpPr>
        <p:spPr>
          <a:xfrm>
            <a:off x="1511449" y="4297307"/>
            <a:ext cx="2752164" cy="47513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Relationships</a:t>
            </a:r>
            <a:endParaRPr/>
          </a:p>
        </p:txBody>
      </p:sp>
      <p:sp>
        <p:nvSpPr>
          <p:cNvPr id="574" name="Google Shape;574;p9"/>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Purpose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0"/>
          <p:cNvSpPr/>
          <p:nvPr/>
        </p:nvSpPr>
        <p:spPr>
          <a:xfrm>
            <a:off x="0" y="265176"/>
            <a:ext cx="12165104" cy="597874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580" name="Google Shape;580;p10"/>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11</a:t>
            </a:fld>
            <a:endParaRPr sz="1333"/>
          </a:p>
        </p:txBody>
      </p:sp>
      <p:sp>
        <p:nvSpPr>
          <p:cNvPr id="581" name="Google Shape;581;p10"/>
          <p:cNvSpPr txBox="1"/>
          <p:nvPr/>
        </p:nvSpPr>
        <p:spPr>
          <a:xfrm>
            <a:off x="662214" y="1333500"/>
            <a:ext cx="40458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VMOST is t</a:t>
            </a:r>
            <a:r>
              <a:rPr lang="en-US" sz="1800">
                <a:solidFill>
                  <a:schemeClr val="lt1"/>
                </a:solidFill>
                <a:latin typeface="IBM Plex Sans Medium"/>
                <a:ea typeface="IBM Plex Sans Medium"/>
                <a:cs typeface="IBM Plex Sans Medium"/>
                <a:sym typeface="IBM Plex Sans Medium"/>
              </a:rPr>
              <a:t>he strategic method used to create the Strategic Plan template the IIBA provides to chapters.</a:t>
            </a:r>
            <a:r>
              <a:rPr lang="en-US" sz="1800">
                <a:solidFill>
                  <a:schemeClr val="dk1"/>
                </a:solidFill>
                <a:latin typeface="IBM Plex Sans Medium"/>
                <a:ea typeface="IBM Plex Sans Medium"/>
                <a:cs typeface="IBM Plex Sans Medium"/>
                <a:sym typeface="IBM Plex Sans Medium"/>
              </a:rPr>
              <a:t>  </a:t>
            </a: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VMOST Analysis is a tool that allows a business to evaluate its core strategies in terms of whether the supporting activities of that strategy are being carried out. </a:t>
            </a: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The VMOST analysis tries to answer that by looking at five core elements: vision, mission, objectives, strategies, and tactics.  </a:t>
            </a:r>
            <a:endParaRPr sz="180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br>
              <a:rPr lang="en-US" sz="1800">
                <a:solidFill>
                  <a:srgbClr val="FFFFFF"/>
                </a:solidFill>
                <a:latin typeface="IBM Plex Sans Medium"/>
                <a:ea typeface="IBM Plex Sans Medium"/>
                <a:cs typeface="IBM Plex Sans Medium"/>
                <a:sym typeface="IBM Plex Sans Medium"/>
              </a:rPr>
            </a:br>
            <a:endParaRPr sz="1800">
              <a:solidFill>
                <a:srgbClr val="FFFFFF"/>
              </a:solidFill>
              <a:latin typeface="IBM Plex Sans Medium"/>
              <a:ea typeface="IBM Plex Sans Medium"/>
              <a:cs typeface="IBM Plex Sans Medium"/>
              <a:sym typeface="IBM Plex Sans Medium"/>
            </a:endParaRPr>
          </a:p>
        </p:txBody>
      </p:sp>
      <p:grpSp>
        <p:nvGrpSpPr>
          <p:cNvPr id="582" name="Google Shape;582;p10"/>
          <p:cNvGrpSpPr/>
          <p:nvPr/>
        </p:nvGrpSpPr>
        <p:grpSpPr>
          <a:xfrm>
            <a:off x="5012291" y="858157"/>
            <a:ext cx="6322783" cy="4730975"/>
            <a:chOff x="5012291" y="858157"/>
            <a:chExt cx="6322783" cy="4730975"/>
          </a:xfrm>
        </p:grpSpPr>
        <p:sp>
          <p:nvSpPr>
            <p:cNvPr id="583" name="Google Shape;583;p10"/>
            <p:cNvSpPr/>
            <p:nvPr/>
          </p:nvSpPr>
          <p:spPr>
            <a:xfrm>
              <a:off x="5012291" y="858157"/>
              <a:ext cx="6322783" cy="4608285"/>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pic>
          <p:nvPicPr>
            <p:cNvPr id="584" name="Google Shape;584;p10" descr="Diagram&#10;&#10;Description automatically generated"/>
            <p:cNvPicPr preferRelativeResize="0"/>
            <p:nvPr/>
          </p:nvPicPr>
          <p:blipFill rotWithShape="1">
            <a:blip r:embed="rId3">
              <a:alphaModFix/>
            </a:blip>
            <a:srcRect/>
            <a:stretch/>
          </p:blipFill>
          <p:spPr>
            <a:xfrm>
              <a:off x="5184549" y="1069293"/>
              <a:ext cx="5986689" cy="4519839"/>
            </a:xfrm>
            <a:prstGeom prst="rect">
              <a:avLst/>
            </a:prstGeom>
            <a:noFill/>
            <a:ln>
              <a:noFill/>
            </a:ln>
          </p:spPr>
        </p:pic>
      </p:grpSp>
      <p:sp>
        <p:nvSpPr>
          <p:cNvPr id="585" name="Google Shape;585;p10"/>
          <p:cNvSpPr txBox="1"/>
          <p:nvPr/>
        </p:nvSpPr>
        <p:spPr>
          <a:xfrm>
            <a:off x="6293225" y="5334000"/>
            <a:ext cx="4025151"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i="1" u="sng">
                <a:solidFill>
                  <a:schemeClr val="lt1"/>
                </a:solidFill>
                <a:latin typeface="IBM Plex Sans Medium"/>
                <a:ea typeface="IBM Plex Sans Medium"/>
                <a:cs typeface="IBM Plex Sans Medium"/>
                <a:sym typeface="IBM Plex Sans Medium"/>
                <a:hlinkClick r:id="rId4">
                  <a:extLst>
                    <a:ext uri="{A12FA001-AC4F-418D-AE19-62706E023703}">
                      <ahyp:hlinkClr xmlns:ahyp="http://schemas.microsoft.com/office/drawing/2018/hyperlinkcolor" val="tx"/>
                    </a:ext>
                  </a:extLst>
                </a:hlinkClick>
              </a:rPr>
              <a:t>https://brendanbroadhead.wixsite.com/vmost/what-is-vmost       </a:t>
            </a:r>
            <a:r>
              <a:rPr lang="en-US" sz="600" i="1" u="sng">
                <a:solidFill>
                  <a:schemeClr val="lt1"/>
                </a:solidFill>
                <a:latin typeface="IBM Plex Sans Medium"/>
                <a:ea typeface="IBM Plex Sans Medium"/>
                <a:cs typeface="IBM Plex Sans Medium"/>
                <a:sym typeface="IBM Plex Sans Medium"/>
                <a:hlinkClick r:id="rId5">
                  <a:extLst>
                    <a:ext uri="{A12FA001-AC4F-418D-AE19-62706E023703}">
                      <ahyp:hlinkClr xmlns:ahyp="http://schemas.microsoft.com/office/drawing/2018/hyperlinkcolor" val="tx"/>
                    </a:ext>
                  </a:extLst>
                </a:hlinkClick>
              </a:rPr>
              <a:t>https://fourweekmba.com/vmost-analysis/</a:t>
            </a:r>
            <a:endParaRPr sz="600" i="1">
              <a:solidFill>
                <a:schemeClr val="lt1"/>
              </a:solidFill>
              <a:latin typeface="IBM Plex Sans Medium"/>
              <a:ea typeface="IBM Plex Sans Medium"/>
              <a:cs typeface="IBM Plex Sans Medium"/>
              <a:sym typeface="IBM Plex Sans Medium"/>
            </a:endParaRPr>
          </a:p>
          <a:p>
            <a:pPr marL="0" marR="0" lvl="0" indent="0" algn="l" rtl="0">
              <a:spcBef>
                <a:spcPts val="0"/>
              </a:spcBef>
              <a:spcAft>
                <a:spcPts val="0"/>
              </a:spcAft>
              <a:buNone/>
            </a:pPr>
            <a:br>
              <a:rPr lang="en-US" sz="1000">
                <a:solidFill>
                  <a:srgbClr val="BFBFBF"/>
                </a:solidFill>
                <a:latin typeface="IBM Plex Sans Medium"/>
                <a:ea typeface="IBM Plex Sans Medium"/>
                <a:cs typeface="IBM Plex Sans Medium"/>
                <a:sym typeface="IBM Plex Sans Medium"/>
              </a:rPr>
            </a:br>
            <a:endParaRPr sz="1000">
              <a:solidFill>
                <a:srgbClr val="BFBFBF"/>
              </a:solidFill>
              <a:latin typeface="IBM Plex Sans Medium"/>
              <a:ea typeface="IBM Plex Sans Medium"/>
              <a:cs typeface="IBM Plex Sans Medium"/>
              <a:sym typeface="IBM Plex Sans Medium"/>
            </a:endParaRPr>
          </a:p>
        </p:txBody>
      </p:sp>
      <p:sp>
        <p:nvSpPr>
          <p:cNvPr id="586" name="Google Shape;586;p10"/>
          <p:cNvSpPr txBox="1"/>
          <p:nvPr/>
        </p:nvSpPr>
        <p:spPr>
          <a:xfrm>
            <a:off x="663390" y="410143"/>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Approach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1"/>
          <p:cNvSpPr/>
          <p:nvPr/>
        </p:nvSpPr>
        <p:spPr>
          <a:xfrm>
            <a:off x="0" y="300318"/>
            <a:ext cx="12165105" cy="249774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592" name="Google Shape;592;p11"/>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12</a:t>
            </a:fld>
            <a:endParaRPr sz="1333"/>
          </a:p>
        </p:txBody>
      </p:sp>
      <p:grpSp>
        <p:nvGrpSpPr>
          <p:cNvPr id="593" name="Google Shape;593;p11"/>
          <p:cNvGrpSpPr/>
          <p:nvPr/>
        </p:nvGrpSpPr>
        <p:grpSpPr>
          <a:xfrm>
            <a:off x="5549150" y="4059937"/>
            <a:ext cx="1066803" cy="1771679"/>
            <a:chOff x="5378824" y="2620511"/>
            <a:chExt cx="1434354" cy="2432862"/>
          </a:xfrm>
        </p:grpSpPr>
        <p:sp>
          <p:nvSpPr>
            <p:cNvPr id="594" name="Google Shape;594;p11"/>
            <p:cNvSpPr txBox="1"/>
            <p:nvPr/>
          </p:nvSpPr>
          <p:spPr>
            <a:xfrm>
              <a:off x="5728446" y="4222376"/>
              <a:ext cx="73510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FFFF"/>
                  </a:solidFill>
                  <a:latin typeface="IBM Plex Sans Medium"/>
                  <a:ea typeface="IBM Plex Sans Medium"/>
                  <a:cs typeface="IBM Plex Sans Medium"/>
                  <a:sym typeface="IBM Plex Sans Medium"/>
                </a:rPr>
                <a:t>Mission                                </a:t>
              </a:r>
              <a:endParaRPr/>
            </a:p>
          </p:txBody>
        </p:sp>
        <p:pic>
          <p:nvPicPr>
            <p:cNvPr id="595" name="Google Shape;595;p11" descr="Logo&#10;&#10;Description automatically generated"/>
            <p:cNvPicPr preferRelativeResize="0"/>
            <p:nvPr/>
          </p:nvPicPr>
          <p:blipFill rotWithShape="1">
            <a:blip r:embed="rId3">
              <a:alphaModFix/>
            </a:blip>
            <a:srcRect/>
            <a:stretch/>
          </p:blipFill>
          <p:spPr>
            <a:xfrm>
              <a:off x="5378824" y="2620511"/>
              <a:ext cx="1434354" cy="1464578"/>
            </a:xfrm>
            <a:prstGeom prst="rect">
              <a:avLst/>
            </a:prstGeom>
            <a:solidFill>
              <a:srgbClr val="ECECEC"/>
            </a:solidFill>
            <a:ln w="57150" cap="rnd" cmpd="sng">
              <a:solidFill>
                <a:schemeClr val="accent1"/>
              </a:solidFill>
              <a:prstDash val="solid"/>
              <a:round/>
              <a:headEnd type="none" w="sm" len="sm"/>
              <a:tailEnd type="none" w="sm" len="sm"/>
            </a:ln>
            <a:effectLst>
              <a:outerShdw blurRad="50000" algn="tl" rotWithShape="0">
                <a:srgbClr val="000000">
                  <a:alpha val="40784"/>
                </a:srgbClr>
              </a:outerShdw>
            </a:effectLst>
          </p:spPr>
        </p:pic>
      </p:grpSp>
      <p:grpSp>
        <p:nvGrpSpPr>
          <p:cNvPr id="596" name="Google Shape;596;p11"/>
          <p:cNvGrpSpPr/>
          <p:nvPr/>
        </p:nvGrpSpPr>
        <p:grpSpPr>
          <a:xfrm>
            <a:off x="2416259" y="4059937"/>
            <a:ext cx="1066803" cy="1856231"/>
            <a:chOff x="2384612" y="2616687"/>
            <a:chExt cx="1398493" cy="2436687"/>
          </a:xfrm>
        </p:grpSpPr>
        <p:sp>
          <p:nvSpPr>
            <p:cNvPr id="597" name="Google Shape;597;p11"/>
            <p:cNvSpPr txBox="1"/>
            <p:nvPr/>
          </p:nvSpPr>
          <p:spPr>
            <a:xfrm>
              <a:off x="2796988" y="4222377"/>
              <a:ext cx="7261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FFFF"/>
                  </a:solidFill>
                  <a:latin typeface="IBM Plex Sans Medium"/>
                  <a:ea typeface="IBM Plex Sans Medium"/>
                  <a:cs typeface="IBM Plex Sans Medium"/>
                  <a:sym typeface="IBM Plex Sans Medium"/>
                </a:rPr>
                <a:t>Vision                                  </a:t>
              </a:r>
              <a:endParaRPr/>
            </a:p>
          </p:txBody>
        </p:sp>
        <p:pic>
          <p:nvPicPr>
            <p:cNvPr id="598" name="Google Shape;598;p11" descr="Icon&#10;&#10;Description automatically generated"/>
            <p:cNvPicPr preferRelativeResize="0"/>
            <p:nvPr/>
          </p:nvPicPr>
          <p:blipFill rotWithShape="1">
            <a:blip r:embed="rId4">
              <a:alphaModFix/>
            </a:blip>
            <a:srcRect/>
            <a:stretch/>
          </p:blipFill>
          <p:spPr>
            <a:xfrm>
              <a:off x="2384612" y="2616687"/>
              <a:ext cx="1398493" cy="1436365"/>
            </a:xfrm>
            <a:prstGeom prst="rect">
              <a:avLst/>
            </a:prstGeom>
            <a:solidFill>
              <a:srgbClr val="ECECEC"/>
            </a:solidFill>
            <a:ln w="57150" cap="rnd" cmpd="sng">
              <a:solidFill>
                <a:schemeClr val="accent1"/>
              </a:solidFill>
              <a:prstDash val="solid"/>
              <a:round/>
              <a:headEnd type="none" w="sm" len="sm"/>
              <a:tailEnd type="none" w="sm" len="sm"/>
            </a:ln>
            <a:effectLst>
              <a:outerShdw blurRad="50000" algn="tl" rotWithShape="0">
                <a:srgbClr val="000000">
                  <a:alpha val="40784"/>
                </a:srgbClr>
              </a:outerShdw>
            </a:effectLst>
          </p:spPr>
        </p:pic>
      </p:grpSp>
      <p:grpSp>
        <p:nvGrpSpPr>
          <p:cNvPr id="599" name="Google Shape;599;p11"/>
          <p:cNvGrpSpPr/>
          <p:nvPr/>
        </p:nvGrpSpPr>
        <p:grpSpPr>
          <a:xfrm>
            <a:off x="8533298" y="4033550"/>
            <a:ext cx="1066803" cy="1442495"/>
            <a:chOff x="8285910" y="2619374"/>
            <a:chExt cx="1429312" cy="1880001"/>
          </a:xfrm>
        </p:grpSpPr>
        <p:sp>
          <p:nvSpPr>
            <p:cNvPr id="600" name="Google Shape;600;p11"/>
            <p:cNvSpPr txBox="1"/>
            <p:nvPr/>
          </p:nvSpPr>
          <p:spPr>
            <a:xfrm>
              <a:off x="8373034" y="4222376"/>
              <a:ext cx="125673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FFFF"/>
                  </a:solidFill>
                  <a:latin typeface="IBM Plex Sans Medium"/>
                  <a:ea typeface="IBM Plex Sans Medium"/>
                  <a:cs typeface="IBM Plex Sans Medium"/>
                  <a:sym typeface="IBM Plex Sans Medium"/>
                </a:rPr>
                <a:t>SWOT Analysis</a:t>
              </a:r>
              <a:endParaRPr/>
            </a:p>
          </p:txBody>
        </p:sp>
        <p:pic>
          <p:nvPicPr>
            <p:cNvPr id="601" name="Google Shape;601;p11" descr="A picture containing text, clipart&#10;&#10;Description automatically generated"/>
            <p:cNvPicPr preferRelativeResize="0"/>
            <p:nvPr/>
          </p:nvPicPr>
          <p:blipFill rotWithShape="1">
            <a:blip r:embed="rId5">
              <a:alphaModFix/>
            </a:blip>
            <a:srcRect/>
            <a:stretch/>
          </p:blipFill>
          <p:spPr>
            <a:xfrm>
              <a:off x="8285910" y="2619374"/>
              <a:ext cx="1429312" cy="1430992"/>
            </a:xfrm>
            <a:prstGeom prst="rect">
              <a:avLst/>
            </a:prstGeom>
            <a:solidFill>
              <a:srgbClr val="ECECEC"/>
            </a:solidFill>
            <a:ln w="57150" cap="rnd" cmpd="sng">
              <a:solidFill>
                <a:schemeClr val="accent1"/>
              </a:solidFill>
              <a:prstDash val="solid"/>
              <a:round/>
              <a:headEnd type="none" w="sm" len="sm"/>
              <a:tailEnd type="none" w="sm" len="sm"/>
            </a:ln>
            <a:effectLst>
              <a:outerShdw blurRad="50000" algn="tl" rotWithShape="0">
                <a:srgbClr val="000000">
                  <a:alpha val="40784"/>
                </a:srgbClr>
              </a:outerShdw>
            </a:effectLst>
          </p:spPr>
        </p:pic>
      </p:grpSp>
      <p:sp>
        <p:nvSpPr>
          <p:cNvPr id="602" name="Google Shape;602;p11"/>
          <p:cNvSpPr txBox="1"/>
          <p:nvPr/>
        </p:nvSpPr>
        <p:spPr>
          <a:xfrm>
            <a:off x="699245" y="1299881"/>
            <a:ext cx="1082936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Applying your analysis skills in strategic planning will benefit you on your planning journey.  As a team you'll determine a Vision and Mission for your chapter and use tools such as the SWOT Analysis to determine the competitive position of your team in the business analysis space and / or industry. </a:t>
            </a:r>
            <a:endParaRPr/>
          </a:p>
        </p:txBody>
      </p:sp>
      <p:sp>
        <p:nvSpPr>
          <p:cNvPr id="603" name="Google Shape;603;p11"/>
          <p:cNvSpPr txBox="1"/>
          <p:nvPr/>
        </p:nvSpPr>
        <p:spPr>
          <a:xfrm>
            <a:off x="663390" y="410143"/>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Approach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11" name="Google Shape;611;p12" descr="Icon&#10;&#10;Description automatically generated"/>
          <p:cNvPicPr preferRelativeResize="0"/>
          <p:nvPr/>
        </p:nvPicPr>
        <p:blipFill rotWithShape="1">
          <a:blip r:embed="rId3">
            <a:alphaModFix/>
          </a:blip>
          <a:srcRect/>
          <a:stretch/>
        </p:blipFill>
        <p:spPr>
          <a:xfrm>
            <a:off x="316339" y="300318"/>
            <a:ext cx="1196763" cy="1153578"/>
          </a:xfrm>
          <a:prstGeom prst="rect">
            <a:avLst/>
          </a:prstGeom>
          <a:solidFill>
            <a:srgbClr val="ECECEC"/>
          </a:solidFill>
          <a:ln w="57150" cap="rnd" cmpd="sng">
            <a:solidFill>
              <a:schemeClr val="accent1"/>
            </a:solidFill>
            <a:prstDash val="solid"/>
            <a:round/>
            <a:headEnd type="none" w="sm" len="sm"/>
            <a:tailEnd type="none" w="sm" len="sm"/>
          </a:ln>
          <a:effectLst>
            <a:outerShdw blurRad="50000" algn="tl" rotWithShape="0">
              <a:srgbClr val="000000">
                <a:alpha val="40784"/>
              </a:srgbClr>
            </a:outerShdw>
          </a:effectLst>
        </p:spPr>
      </p:pic>
      <p:sp>
        <p:nvSpPr>
          <p:cNvPr id="612" name="Google Shape;612;p12"/>
          <p:cNvSpPr txBox="1"/>
          <p:nvPr/>
        </p:nvSpPr>
        <p:spPr>
          <a:xfrm>
            <a:off x="654995" y="1585835"/>
            <a:ext cx="5251133"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rgbClr val="FFFFFF"/>
                </a:solidFill>
                <a:latin typeface="IBM Plex Sans Medium"/>
                <a:ea typeface="IBM Plex Sans Medium"/>
                <a:cs typeface="IBM Plex Sans Medium"/>
                <a:sym typeface="IBM Plex Sans Medium"/>
              </a:rPr>
              <a:t>Vision encompasses ideas that summarize where a chapter sees itself in the future. </a:t>
            </a:r>
            <a:endParaRPr>
              <a:solidFill>
                <a:srgbClr val="000000"/>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a:solidFill>
                <a:srgbClr val="FFFFFF"/>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FFFFFF"/>
              </a:buClr>
              <a:buSzPts val="1400"/>
              <a:buFont typeface="Arial"/>
              <a:buChar char="•"/>
            </a:pPr>
            <a:r>
              <a:rPr lang="en-US">
                <a:solidFill>
                  <a:srgbClr val="FFFFFF"/>
                </a:solidFill>
                <a:latin typeface="IBM Plex Sans Medium"/>
                <a:ea typeface="IBM Plex Sans Medium"/>
                <a:cs typeface="IBM Plex Sans Medium"/>
                <a:sym typeface="IBM Plex Sans Medium"/>
              </a:rPr>
              <a:t>Where will it operate? </a:t>
            </a:r>
            <a:endParaRPr>
              <a:solidFill>
                <a:srgbClr val="000000"/>
              </a:solidFill>
              <a:latin typeface="IBM Plex Sans Medium"/>
              <a:ea typeface="IBM Plex Sans Medium"/>
              <a:cs typeface="IBM Plex Sans Medium"/>
              <a:sym typeface="IBM Plex Sans Medium"/>
            </a:endParaRPr>
          </a:p>
          <a:p>
            <a:pPr marL="285750" marR="0" lvl="0" indent="-196850" algn="l" rtl="0">
              <a:spcBef>
                <a:spcPts val="0"/>
              </a:spcBef>
              <a:spcAft>
                <a:spcPts val="0"/>
              </a:spcAft>
              <a:buClr>
                <a:schemeClr val="dk1"/>
              </a:buClr>
              <a:buSzPts val="1400"/>
              <a:buFont typeface="Arial"/>
              <a:buNone/>
            </a:pPr>
            <a:endParaRPr>
              <a:solidFill>
                <a:srgbClr val="FFFFFF"/>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FFFFFF"/>
              </a:buClr>
              <a:buSzPts val="1400"/>
              <a:buFont typeface="Arial"/>
              <a:buChar char="•"/>
            </a:pPr>
            <a:r>
              <a:rPr lang="en-US">
                <a:solidFill>
                  <a:srgbClr val="FFFFFF"/>
                </a:solidFill>
                <a:latin typeface="IBM Plex Sans Medium"/>
                <a:ea typeface="IBM Plex Sans Medium"/>
                <a:cs typeface="IBM Plex Sans Medium"/>
                <a:sym typeface="IBM Plex Sans Medium"/>
              </a:rPr>
              <a:t>Which target audience will it serve?</a:t>
            </a:r>
            <a:endParaRPr>
              <a:solidFill>
                <a:srgbClr val="000000"/>
              </a:solidFill>
              <a:latin typeface="IBM Plex Sans Medium"/>
              <a:ea typeface="IBM Plex Sans Medium"/>
              <a:cs typeface="IBM Plex Sans Medium"/>
              <a:sym typeface="IBM Plex Sans Medium"/>
            </a:endParaRPr>
          </a:p>
          <a:p>
            <a:pPr marL="285750" marR="0" lvl="0" indent="-196850" algn="l" rtl="0">
              <a:spcBef>
                <a:spcPts val="0"/>
              </a:spcBef>
              <a:spcAft>
                <a:spcPts val="0"/>
              </a:spcAft>
              <a:buClr>
                <a:schemeClr val="dk1"/>
              </a:buClr>
              <a:buSzPts val="1400"/>
              <a:buFont typeface="Arial"/>
              <a:buNone/>
            </a:pPr>
            <a:endParaRPr>
              <a:solidFill>
                <a:srgbClr val="FFFFFF"/>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FFFFFF"/>
              </a:buClr>
              <a:buSzPts val="1400"/>
              <a:buFont typeface="Arial"/>
              <a:buChar char="•"/>
            </a:pPr>
            <a:r>
              <a:rPr lang="en-US">
                <a:solidFill>
                  <a:srgbClr val="FFFFFF"/>
                </a:solidFill>
                <a:latin typeface="IBM Plex Sans Medium"/>
                <a:ea typeface="IBM Plex Sans Medium"/>
                <a:cs typeface="IBM Plex Sans Medium"/>
                <a:sym typeface="IBM Plex Sans Medium"/>
              </a:rPr>
              <a:t>How will it position itself against the competition? </a:t>
            </a:r>
            <a:endParaRPr>
              <a:solidFill>
                <a:srgbClr val="000000"/>
              </a:solidFill>
              <a:latin typeface="IBM Plex Sans Medium"/>
              <a:ea typeface="IBM Plex Sans Medium"/>
              <a:cs typeface="IBM Plex Sans Medium"/>
              <a:sym typeface="IBM Plex Sans Medium"/>
            </a:endParaRPr>
          </a:p>
          <a:p>
            <a:pPr marL="285750" marR="0" lvl="0" indent="-196850" algn="l" rtl="0">
              <a:spcBef>
                <a:spcPts val="0"/>
              </a:spcBef>
              <a:spcAft>
                <a:spcPts val="0"/>
              </a:spcAft>
              <a:buClr>
                <a:schemeClr val="dk1"/>
              </a:buClr>
              <a:buSzPts val="1400"/>
              <a:buFont typeface="Arial"/>
              <a:buNone/>
            </a:pPr>
            <a:endParaRPr>
              <a:solidFill>
                <a:srgbClr val="FFFFFF"/>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FFFFFF"/>
              </a:buClr>
              <a:buSzPts val="1400"/>
              <a:buFont typeface="Arial"/>
              <a:buChar char="•"/>
            </a:pPr>
            <a:r>
              <a:rPr lang="en-US">
                <a:solidFill>
                  <a:srgbClr val="FFFFFF"/>
                </a:solidFill>
                <a:latin typeface="IBM Plex Sans Medium"/>
                <a:ea typeface="IBM Plex Sans Medium"/>
                <a:cs typeface="IBM Plex Sans Medium"/>
                <a:sym typeface="IBM Plex Sans Medium"/>
              </a:rPr>
              <a:t>What does the chapter want to be known for?  </a:t>
            </a:r>
            <a:endParaRPr>
              <a:solidFill>
                <a:srgbClr val="000000"/>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a:solidFill>
                  <a:srgbClr val="FFFFFF"/>
                </a:solidFill>
                <a:latin typeface="IBM Plex Sans Medium"/>
                <a:ea typeface="IBM Plex Sans Medium"/>
                <a:cs typeface="IBM Plex Sans Medium"/>
                <a:sym typeface="IBM Plex Sans Medium"/>
              </a:rPr>
              <a:t>The answers to these questions should inspire and challenge the chapter to do better without being unattainable.</a:t>
            </a:r>
            <a:endParaRPr>
              <a:solidFill>
                <a:schemeClr val="dk1"/>
              </a:solidFill>
              <a:latin typeface="IBM Plex Sans Medium"/>
              <a:ea typeface="IBM Plex Sans Medium"/>
              <a:cs typeface="IBM Plex Sans Medium"/>
              <a:sym typeface="IBM Plex Sans Medium"/>
            </a:endParaRPr>
          </a:p>
        </p:txBody>
      </p:sp>
      <p:sp>
        <p:nvSpPr>
          <p:cNvPr id="613" name="Google Shape;613;p12"/>
          <p:cNvSpPr txBox="1"/>
          <p:nvPr/>
        </p:nvSpPr>
        <p:spPr>
          <a:xfrm>
            <a:off x="7248912" y="1997859"/>
            <a:ext cx="4303164" cy="286228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b="0" i="0" u="none" strike="noStrike">
                <a:solidFill>
                  <a:srgbClr val="0089AC"/>
                </a:solidFill>
                <a:latin typeface="IBM Plex Sans"/>
                <a:ea typeface="IBM Plex Sans"/>
                <a:cs typeface="IBM Plex Sans"/>
                <a:sym typeface="IBM Plex Sans"/>
              </a:rPr>
              <a:t>The vision for the ABC Chapter is to be the organization of choice for all business analysis professionals in the Greater Fictitious City area for business analysis certification readiness, mentoring, learning and education, done in ways that create a more sustainable Chapter and better shared future that makes a difference in people’s lives and communities.</a:t>
            </a:r>
            <a:endParaRPr>
              <a:solidFill>
                <a:srgbClr val="0089AC"/>
              </a:solidFill>
              <a:latin typeface="IBM Plex Sans Medium"/>
              <a:ea typeface="IBM Plex Sans Medium"/>
              <a:cs typeface="IBM Plex Sans Medium"/>
              <a:sym typeface="IBM Plex Sans Medium"/>
            </a:endParaRPr>
          </a:p>
        </p:txBody>
      </p:sp>
      <p:sp>
        <p:nvSpPr>
          <p:cNvPr id="614" name="Google Shape;614;p12"/>
          <p:cNvSpPr/>
          <p:nvPr/>
        </p:nvSpPr>
        <p:spPr>
          <a:xfrm>
            <a:off x="5568698" y="2980765"/>
            <a:ext cx="1434351" cy="896470"/>
          </a:xfrm>
          <a:prstGeom prst="rightArrow">
            <a:avLst>
              <a:gd name="adj1" fmla="val 50000"/>
              <a:gd name="adj2" fmla="val 50000"/>
            </a:avLst>
          </a:prstGeom>
          <a:solidFill>
            <a:schemeClr val="accent1"/>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Example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1" name="Google Shape;621;p13"/>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14</a:t>
            </a:fld>
            <a:endParaRPr sz="1333"/>
          </a:p>
        </p:txBody>
      </p:sp>
      <p:sp>
        <p:nvSpPr>
          <p:cNvPr id="622" name="Google Shape;622;p13"/>
          <p:cNvSpPr txBox="1"/>
          <p:nvPr/>
        </p:nvSpPr>
        <p:spPr>
          <a:xfrm>
            <a:off x="635540" y="1997528"/>
            <a:ext cx="4909226"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Mission is the series of steps that guide a business to carrying out its vision. </a:t>
            </a:r>
            <a:endParaRPr sz="1800">
              <a:solidFill>
                <a:srgbClr val="000000"/>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To change old and outdated ways of operating, missions must be adopted from the Board of Directors down to each Chapter member.</a:t>
            </a:r>
            <a:endParaRPr sz="1800">
              <a:solidFill>
                <a:schemeClr val="dk1"/>
              </a:solidFill>
              <a:latin typeface="IBM Plex Sans Medium"/>
              <a:ea typeface="IBM Plex Sans Medium"/>
              <a:cs typeface="IBM Plex Sans Medium"/>
              <a:sym typeface="IBM Plex Sans Medium"/>
            </a:endParaRPr>
          </a:p>
        </p:txBody>
      </p:sp>
      <p:sp>
        <p:nvSpPr>
          <p:cNvPr id="623" name="Google Shape;623;p13"/>
          <p:cNvSpPr txBox="1"/>
          <p:nvPr/>
        </p:nvSpPr>
        <p:spPr>
          <a:xfrm>
            <a:off x="7490298" y="1859359"/>
            <a:ext cx="3677056" cy="31392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b="0" i="0" u="none" strike="noStrike">
                <a:solidFill>
                  <a:srgbClr val="008CAC"/>
                </a:solidFill>
                <a:latin typeface="IBM Plex Sans"/>
                <a:ea typeface="IBM Plex Sans"/>
                <a:cs typeface="IBM Plex Sans"/>
                <a:sym typeface="IBM Plex Sans"/>
              </a:rPr>
              <a:t>The </a:t>
            </a:r>
            <a:r>
              <a:rPr lang="en-US">
                <a:solidFill>
                  <a:srgbClr val="008CAC"/>
                </a:solidFill>
                <a:latin typeface="IBM Plex Sans"/>
                <a:ea typeface="IBM Plex Sans"/>
                <a:cs typeface="IBM Plex Sans"/>
                <a:sym typeface="IBM Plex Sans"/>
              </a:rPr>
              <a:t>mission </a:t>
            </a:r>
            <a:r>
              <a:rPr lang="en-US" b="0" i="0" u="none" strike="noStrike">
                <a:solidFill>
                  <a:srgbClr val="008CAC"/>
                </a:solidFill>
                <a:latin typeface="IBM Plex Sans"/>
                <a:ea typeface="IBM Plex Sans"/>
                <a:cs typeface="IBM Plex Sans"/>
                <a:sym typeface="IBM Plex Sans"/>
              </a:rPr>
              <a:t>for the ABC Chapter is to </a:t>
            </a:r>
            <a:r>
              <a:rPr lang="en-US">
                <a:solidFill>
                  <a:srgbClr val="008CAC"/>
                </a:solidFill>
                <a:latin typeface="IBM Plex Sans"/>
                <a:ea typeface="IBM Plex Sans"/>
                <a:cs typeface="IBM Plex Sans"/>
                <a:sym typeface="IBM Plex Sans"/>
              </a:rPr>
              <a:t>create greater awareness of </a:t>
            </a:r>
            <a:r>
              <a:rPr lang="en-US" b="0" i="0" u="none" strike="noStrike">
                <a:solidFill>
                  <a:srgbClr val="008CAC"/>
                </a:solidFill>
                <a:latin typeface="IBM Plex Sans"/>
                <a:ea typeface="IBM Plex Sans"/>
                <a:cs typeface="IBM Plex Sans"/>
                <a:sym typeface="IBM Plex Sans"/>
              </a:rPr>
              <a:t>the business analysis </a:t>
            </a:r>
            <a:r>
              <a:rPr lang="en-US">
                <a:solidFill>
                  <a:srgbClr val="008CAC"/>
                </a:solidFill>
                <a:latin typeface="IBM Plex Sans"/>
                <a:ea typeface="IBM Plex Sans"/>
                <a:cs typeface="IBM Plex Sans"/>
                <a:sym typeface="IBM Plex Sans"/>
              </a:rPr>
              <a:t>profession by working towards recognition of the value of the business analysis discipline. The ABC Chapter is dedicated to bringing </a:t>
            </a:r>
            <a:r>
              <a:rPr lang="en-US" b="0" i="0" u="none" strike="noStrike">
                <a:solidFill>
                  <a:srgbClr val="008CAC"/>
                </a:solidFill>
                <a:latin typeface="IBM Plex Sans"/>
                <a:ea typeface="IBM Plex Sans"/>
                <a:cs typeface="IBM Plex Sans"/>
                <a:sym typeface="IBM Plex Sans"/>
              </a:rPr>
              <a:t>the Fictitious City </a:t>
            </a:r>
            <a:r>
              <a:rPr lang="en-US">
                <a:solidFill>
                  <a:srgbClr val="008CAC"/>
                </a:solidFill>
                <a:latin typeface="IBM Plex Sans"/>
                <a:ea typeface="IBM Plex Sans"/>
                <a:cs typeface="IBM Plex Sans"/>
                <a:sym typeface="IBM Plex Sans"/>
              </a:rPr>
              <a:t>Business Analyst Community together to help grow</a:t>
            </a:r>
            <a:r>
              <a:rPr lang="en-US" b="0" i="0" u="none" strike="noStrike">
                <a:solidFill>
                  <a:srgbClr val="008CAC"/>
                </a:solidFill>
                <a:latin typeface="IBM Plex Sans"/>
                <a:ea typeface="IBM Plex Sans"/>
                <a:cs typeface="IBM Plex Sans"/>
                <a:sym typeface="IBM Plex Sans"/>
              </a:rPr>
              <a:t>, </a:t>
            </a:r>
            <a:r>
              <a:rPr lang="en-US">
                <a:solidFill>
                  <a:srgbClr val="008CAC"/>
                </a:solidFill>
                <a:latin typeface="IBM Plex Sans"/>
                <a:ea typeface="IBM Plex Sans"/>
                <a:cs typeface="IBM Plex Sans"/>
                <a:sym typeface="IBM Plex Sans"/>
              </a:rPr>
              <a:t>connect</a:t>
            </a:r>
            <a:r>
              <a:rPr lang="en-US" b="0" i="0" u="none" strike="noStrike">
                <a:solidFill>
                  <a:srgbClr val="008CAC"/>
                </a:solidFill>
                <a:latin typeface="IBM Plex Sans"/>
                <a:ea typeface="IBM Plex Sans"/>
                <a:cs typeface="IBM Plex Sans"/>
                <a:sym typeface="IBM Plex Sans"/>
              </a:rPr>
              <a:t>, and </a:t>
            </a:r>
            <a:r>
              <a:rPr lang="en-US">
                <a:solidFill>
                  <a:srgbClr val="008CAC"/>
                </a:solidFill>
                <a:latin typeface="IBM Plex Sans"/>
                <a:ea typeface="IBM Plex Sans"/>
                <a:cs typeface="IBM Plex Sans"/>
                <a:sym typeface="IBM Plex Sans"/>
              </a:rPr>
              <a:t>evolve the profession of business analysis</a:t>
            </a:r>
            <a:r>
              <a:rPr lang="en-US" b="0" i="0" u="none" strike="noStrike">
                <a:solidFill>
                  <a:srgbClr val="008CAC"/>
                </a:solidFill>
                <a:latin typeface="IBM Plex Sans"/>
                <a:ea typeface="IBM Plex Sans"/>
                <a:cs typeface="IBM Plex Sans"/>
                <a:sym typeface="IBM Plex Sans"/>
              </a:rPr>
              <a:t>.</a:t>
            </a:r>
            <a:endParaRPr>
              <a:solidFill>
                <a:srgbClr val="008CAC"/>
              </a:solidFill>
              <a:latin typeface="IBM Plex Sans Medium"/>
              <a:ea typeface="IBM Plex Sans Medium"/>
              <a:cs typeface="IBM Plex Sans Medium"/>
              <a:sym typeface="IBM Plex Sans Medium"/>
            </a:endParaRPr>
          </a:p>
        </p:txBody>
      </p:sp>
      <p:pic>
        <p:nvPicPr>
          <p:cNvPr id="624" name="Google Shape;624;p13" descr="Logo&#10;&#10;Description automatically generated"/>
          <p:cNvPicPr preferRelativeResize="0"/>
          <p:nvPr/>
        </p:nvPicPr>
        <p:blipFill rotWithShape="1">
          <a:blip r:embed="rId3">
            <a:alphaModFix/>
          </a:blip>
          <a:srcRect/>
          <a:stretch/>
        </p:blipFill>
        <p:spPr>
          <a:xfrm>
            <a:off x="298576" y="300318"/>
            <a:ext cx="1182751" cy="1151479"/>
          </a:xfrm>
          <a:prstGeom prst="rect">
            <a:avLst/>
          </a:prstGeom>
          <a:solidFill>
            <a:srgbClr val="ECECEC"/>
          </a:solidFill>
          <a:ln w="57150" cap="rnd" cmpd="sng">
            <a:solidFill>
              <a:schemeClr val="accent1"/>
            </a:solidFill>
            <a:prstDash val="solid"/>
            <a:round/>
            <a:headEnd type="none" w="sm" len="sm"/>
            <a:tailEnd type="none" w="sm" len="sm"/>
          </a:ln>
          <a:effectLst>
            <a:outerShdw blurRad="50000" algn="tl" rotWithShape="0">
              <a:srgbClr val="000000">
                <a:alpha val="40784"/>
              </a:srgbClr>
            </a:outerShdw>
          </a:effectLst>
        </p:spPr>
      </p:pic>
      <p:sp>
        <p:nvSpPr>
          <p:cNvPr id="625" name="Google Shape;625;p13"/>
          <p:cNvSpPr/>
          <p:nvPr/>
        </p:nvSpPr>
        <p:spPr>
          <a:xfrm>
            <a:off x="5760578" y="2980765"/>
            <a:ext cx="1434351" cy="896470"/>
          </a:xfrm>
          <a:prstGeom prst="rightArrow">
            <a:avLst>
              <a:gd name="adj1" fmla="val 50000"/>
              <a:gd name="adj2" fmla="val 50000"/>
            </a:avLst>
          </a:prstGeom>
          <a:solidFill>
            <a:schemeClr val="accent1"/>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Example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1" name="Google Shape;631;p14"/>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15</a:t>
            </a:fld>
            <a:endParaRPr sz="1333"/>
          </a:p>
        </p:txBody>
      </p:sp>
      <p:sp>
        <p:nvSpPr>
          <p:cNvPr id="632" name="Google Shape;632;p14"/>
          <p:cNvSpPr txBox="1"/>
          <p:nvPr/>
        </p:nvSpPr>
        <p:spPr>
          <a:xfrm>
            <a:off x="298577" y="1846664"/>
            <a:ext cx="5352966"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SWOT analysis is a framework used to evaluate a company's competitive position and to develop Strategic Planning. SWOT analysis assesses internal and external factors, as well as current and future potential by asking poignant questions, such as those to the right.</a:t>
            </a:r>
            <a:endParaRPr sz="1800">
              <a:solidFill>
                <a:schemeClr val="dk1"/>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A SWOT analysis is designed to facilitate a realistic, fact-based, data-driven look at the strengths and weaknesses of an organization, initiatives, or within its industry. </a:t>
            </a:r>
            <a:br>
              <a:rPr lang="en-US" sz="1800">
                <a:solidFill>
                  <a:schemeClr val="dk1"/>
                </a:solidFill>
                <a:latin typeface="IBM Plex Sans Medium"/>
                <a:ea typeface="IBM Plex Sans Medium"/>
                <a:cs typeface="IBM Plex Sans Medium"/>
                <a:sym typeface="IBM Plex Sans Medium"/>
              </a:rPr>
            </a:br>
            <a:endParaRPr sz="1800">
              <a:solidFill>
                <a:schemeClr val="dk1"/>
              </a:solidFill>
              <a:latin typeface="IBM Plex Sans Medium"/>
              <a:ea typeface="IBM Plex Sans Medium"/>
              <a:cs typeface="IBM Plex Sans Medium"/>
              <a:sym typeface="IBM Plex Sans Medium"/>
            </a:endParaRPr>
          </a:p>
          <a:p>
            <a:pPr marL="0" marR="0" lvl="0" indent="0" algn="l" rtl="0">
              <a:spcBef>
                <a:spcPts val="0"/>
              </a:spcBef>
              <a:spcAft>
                <a:spcPts val="0"/>
              </a:spcAft>
              <a:buNone/>
            </a:pPr>
            <a:br>
              <a:rPr lang="en-US" sz="1800">
                <a:solidFill>
                  <a:schemeClr val="dk1"/>
                </a:solidFill>
                <a:latin typeface="IBM Plex Sans Medium"/>
                <a:ea typeface="IBM Plex Sans Medium"/>
                <a:cs typeface="IBM Plex Sans Medium"/>
                <a:sym typeface="IBM Plex Sans Medium"/>
              </a:rPr>
            </a:br>
            <a:endParaRPr sz="1800">
              <a:solidFill>
                <a:schemeClr val="dk1"/>
              </a:solidFill>
              <a:latin typeface="IBM Plex Sans Medium"/>
              <a:ea typeface="IBM Plex Sans Medium"/>
              <a:cs typeface="IBM Plex Sans Medium"/>
              <a:sym typeface="IBM Plex Sans Medium"/>
            </a:endParaRPr>
          </a:p>
        </p:txBody>
      </p:sp>
      <p:pic>
        <p:nvPicPr>
          <p:cNvPr id="633" name="Google Shape;633;p14" descr="A picture containing text, clipart&#10;&#10;Description automatically generated"/>
          <p:cNvPicPr preferRelativeResize="0"/>
          <p:nvPr/>
        </p:nvPicPr>
        <p:blipFill rotWithShape="1">
          <a:blip r:embed="rId3">
            <a:alphaModFix/>
          </a:blip>
          <a:srcRect/>
          <a:stretch/>
        </p:blipFill>
        <p:spPr>
          <a:xfrm>
            <a:off x="298577" y="300318"/>
            <a:ext cx="1119922" cy="1121238"/>
          </a:xfrm>
          <a:prstGeom prst="rect">
            <a:avLst/>
          </a:prstGeom>
          <a:solidFill>
            <a:srgbClr val="ECECEC"/>
          </a:solidFill>
          <a:ln w="57150" cap="rnd" cmpd="sng">
            <a:solidFill>
              <a:schemeClr val="accent1"/>
            </a:solidFill>
            <a:prstDash val="solid"/>
            <a:round/>
            <a:headEnd type="none" w="sm" len="sm"/>
            <a:tailEnd type="none" w="sm" len="sm"/>
          </a:ln>
          <a:effectLst>
            <a:outerShdw blurRad="50000" algn="tl" rotWithShape="0">
              <a:srgbClr val="000000">
                <a:alpha val="40784"/>
              </a:srgbClr>
            </a:outerShdw>
          </a:effectLst>
        </p:spPr>
      </p:pic>
      <p:pic>
        <p:nvPicPr>
          <p:cNvPr id="634" name="Google Shape;634;p14" descr="Graphical user interface, text, application&#10;&#10;Description automatically generated"/>
          <p:cNvPicPr preferRelativeResize="0"/>
          <p:nvPr/>
        </p:nvPicPr>
        <p:blipFill rotWithShape="1">
          <a:blip r:embed="rId4">
            <a:alphaModFix/>
          </a:blip>
          <a:srcRect/>
          <a:stretch/>
        </p:blipFill>
        <p:spPr>
          <a:xfrm>
            <a:off x="6719388" y="694205"/>
            <a:ext cx="4700973" cy="2598649"/>
          </a:xfrm>
          <a:prstGeom prst="rect">
            <a:avLst/>
          </a:prstGeom>
          <a:noFill/>
          <a:ln>
            <a:noFill/>
          </a:ln>
          <a:effectLst>
            <a:outerShdw blurRad="292100" dist="139700" dir="2700000" algn="tl" rotWithShape="0">
              <a:srgbClr val="333333">
                <a:alpha val="64705"/>
              </a:srgbClr>
            </a:outerShdw>
          </a:effectLst>
        </p:spPr>
      </p:pic>
      <p:sp>
        <p:nvSpPr>
          <p:cNvPr id="635" name="Google Shape;635;p14"/>
          <p:cNvSpPr txBox="1"/>
          <p:nvPr/>
        </p:nvSpPr>
        <p:spPr>
          <a:xfrm>
            <a:off x="6923668" y="4091633"/>
            <a:ext cx="4812531"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a:solidFill>
                  <a:srgbClr val="00313C"/>
                </a:solidFill>
                <a:latin typeface="IBM Plex Sans Medium"/>
                <a:ea typeface="IBM Plex Sans Medium"/>
                <a:cs typeface="IBM Plex Sans Medium"/>
                <a:sym typeface="IBM Plex Sans Medium"/>
              </a:rPr>
              <a:t>Note:  The organization needs to keep the analysis accurate by avoiding preconceived beliefs or gray areas and instead focusing on real-life contexts.  </a:t>
            </a:r>
            <a:endParaRPr>
              <a:solidFill>
                <a:srgbClr val="00313C"/>
              </a:solidFill>
              <a:latin typeface="IBM Plex Sans Medium"/>
              <a:ea typeface="IBM Plex Sans Medium"/>
              <a:cs typeface="IBM Plex Sans Medium"/>
              <a:sym typeface="IBM Plex Sans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15"/>
          <p:cNvPicPr preferRelativeResize="0"/>
          <p:nvPr/>
        </p:nvPicPr>
        <p:blipFill rotWithShape="1">
          <a:blip r:embed="rId3">
            <a:alphaModFix/>
          </a:blip>
          <a:srcRect t="-75" r="-180" b="11729"/>
          <a:stretch/>
        </p:blipFill>
        <p:spPr>
          <a:xfrm>
            <a:off x="6281141" y="1350709"/>
            <a:ext cx="4966464" cy="2704022"/>
          </a:xfrm>
          <a:prstGeom prst="rect">
            <a:avLst/>
          </a:prstGeom>
          <a:noFill/>
          <a:ln>
            <a:noFill/>
          </a:ln>
        </p:spPr>
      </p:pic>
      <p:pic>
        <p:nvPicPr>
          <p:cNvPr id="641" name="Google Shape;641;p15" descr="Table&#10;&#10;Description automatically generated"/>
          <p:cNvPicPr preferRelativeResize="0"/>
          <p:nvPr/>
        </p:nvPicPr>
        <p:blipFill rotWithShape="1">
          <a:blip r:embed="rId4">
            <a:alphaModFix/>
          </a:blip>
          <a:srcRect/>
          <a:stretch/>
        </p:blipFill>
        <p:spPr>
          <a:xfrm>
            <a:off x="1090577" y="3453706"/>
            <a:ext cx="4903694" cy="2812796"/>
          </a:xfrm>
          <a:prstGeom prst="rect">
            <a:avLst/>
          </a:prstGeom>
          <a:noFill/>
          <a:ln>
            <a:noFill/>
          </a:ln>
        </p:spPr>
      </p:pic>
      <p:pic>
        <p:nvPicPr>
          <p:cNvPr id="642" name="Google Shape;642;p15"/>
          <p:cNvPicPr preferRelativeResize="0"/>
          <p:nvPr/>
        </p:nvPicPr>
        <p:blipFill rotWithShape="1">
          <a:blip r:embed="rId5">
            <a:alphaModFix/>
          </a:blip>
          <a:srcRect/>
          <a:stretch/>
        </p:blipFill>
        <p:spPr>
          <a:xfrm>
            <a:off x="6281141" y="4208932"/>
            <a:ext cx="4903694" cy="2082274"/>
          </a:xfrm>
          <a:prstGeom prst="rect">
            <a:avLst/>
          </a:prstGeom>
          <a:noFill/>
          <a:ln>
            <a:noFill/>
          </a:ln>
        </p:spPr>
      </p:pic>
      <p:pic>
        <p:nvPicPr>
          <p:cNvPr id="643" name="Google Shape;643;p15" descr="A picture containing timeline&#10;&#10;Description automatically generated"/>
          <p:cNvPicPr preferRelativeResize="0"/>
          <p:nvPr/>
        </p:nvPicPr>
        <p:blipFill rotWithShape="1">
          <a:blip r:embed="rId6">
            <a:alphaModFix/>
          </a:blip>
          <a:srcRect/>
          <a:stretch/>
        </p:blipFill>
        <p:spPr>
          <a:xfrm>
            <a:off x="1090577" y="1351948"/>
            <a:ext cx="4903695" cy="2014005"/>
          </a:xfrm>
          <a:prstGeom prst="rect">
            <a:avLst/>
          </a:prstGeom>
          <a:noFill/>
          <a:ln>
            <a:noFill/>
          </a:ln>
        </p:spPr>
      </p:pic>
      <p:sp>
        <p:nvSpPr>
          <p:cNvPr id="4" name="Title 3">
            <a:extLst>
              <a:ext uri="{FF2B5EF4-FFF2-40B4-BE49-F238E27FC236}">
                <a16:creationId xmlns:a16="http://schemas.microsoft.com/office/drawing/2014/main" id="{A7F72955-C25F-AEFF-584A-F14E535220BB}"/>
              </a:ext>
            </a:extLst>
          </p:cNvPr>
          <p:cNvSpPr>
            <a:spLocks noGrp="1"/>
          </p:cNvSpPr>
          <p:nvPr>
            <p:ph type="ctrTitle"/>
          </p:nvPr>
        </p:nvSpPr>
        <p:spPr/>
        <p:txBody>
          <a:bodyPr/>
          <a:lstStyle/>
          <a:p>
            <a:r>
              <a:rPr lang="en-CA"/>
              <a:t>SWOT Example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p1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67031"/>
              </a:buClr>
              <a:buSzPts val="7200"/>
              <a:buFont typeface="Roboto Condensed"/>
              <a:buNone/>
            </a:pPr>
            <a:r>
              <a:rPr lang="en-US" sz="7200"/>
              <a:t>Planning</a:t>
            </a:r>
            <a:endParaRPr/>
          </a:p>
        </p:txBody>
      </p:sp>
      <p:sp>
        <p:nvSpPr>
          <p:cNvPr id="650" name="Google Shape;650;p16"/>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rmAutofit/>
          </a:bodyPr>
          <a:lstStyle/>
          <a:p>
            <a:pPr marL="0" lvl="0" indent="0" algn="r" rtl="0">
              <a:lnSpc>
                <a:spcPct val="90000"/>
              </a:lnSpc>
              <a:spcBef>
                <a:spcPts val="0"/>
              </a:spcBef>
              <a:spcAft>
                <a:spcPts val="0"/>
              </a:spcAft>
              <a:buNone/>
            </a:pPr>
            <a:fld id="{00000000-1234-1234-1234-123412341234}" type="slidenum">
              <a:rPr lang="en-US" sz="500"/>
              <a:t>17</a:t>
            </a:fld>
            <a:endParaRPr sz="500"/>
          </a:p>
        </p:txBody>
      </p:sp>
      <p:pic>
        <p:nvPicPr>
          <p:cNvPr id="652" name="Google Shape;652;p16"/>
          <p:cNvPicPr preferRelativeResize="0"/>
          <p:nvPr/>
        </p:nvPicPr>
        <p:blipFill rotWithShape="1">
          <a:blip r:embed="rId3">
            <a:alphaModFix/>
          </a:blip>
          <a:srcRect/>
          <a:stretch/>
        </p:blipFill>
        <p:spPr>
          <a:xfrm>
            <a:off x="5291094" y="2624281"/>
            <a:ext cx="1609438" cy="16094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8" name="Google Shape;658;p17"/>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18</a:t>
            </a:fld>
            <a:endParaRPr sz="1333"/>
          </a:p>
        </p:txBody>
      </p:sp>
      <p:sp>
        <p:nvSpPr>
          <p:cNvPr id="659" name="Google Shape;659;p17"/>
          <p:cNvSpPr txBox="1"/>
          <p:nvPr/>
        </p:nvSpPr>
        <p:spPr>
          <a:xfrm>
            <a:off x="663389" y="1233537"/>
            <a:ext cx="11136261"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Now it's time to dig into the details and build your plan.  </a:t>
            </a:r>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Together you'll determine what from the below you'll employ to make your Vision and Mission come to life. </a:t>
            </a:r>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000000"/>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p:txBody>
      </p:sp>
      <p:sp>
        <p:nvSpPr>
          <p:cNvPr id="660" name="Google Shape;660;p17"/>
          <p:cNvSpPr txBox="1"/>
          <p:nvPr/>
        </p:nvSpPr>
        <p:spPr>
          <a:xfrm>
            <a:off x="663390" y="410143"/>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Purpose</a:t>
            </a:r>
            <a:endParaRPr/>
          </a:p>
        </p:txBody>
      </p:sp>
      <p:sp>
        <p:nvSpPr>
          <p:cNvPr id="661" name="Google Shape;661;p17"/>
          <p:cNvSpPr txBox="1"/>
          <p:nvPr/>
        </p:nvSpPr>
        <p:spPr>
          <a:xfrm>
            <a:off x="8722658" y="1048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pic>
        <p:nvPicPr>
          <p:cNvPr id="662" name="Google Shape;662;p17"/>
          <p:cNvPicPr preferRelativeResize="0"/>
          <p:nvPr/>
        </p:nvPicPr>
        <p:blipFill rotWithShape="1">
          <a:blip r:embed="rId3">
            <a:alphaModFix/>
          </a:blip>
          <a:srcRect/>
          <a:stretch/>
        </p:blipFill>
        <p:spPr>
          <a:xfrm>
            <a:off x="3334464" y="4372857"/>
            <a:ext cx="1097375" cy="1109568"/>
          </a:xfrm>
          <a:prstGeom prst="rect">
            <a:avLst/>
          </a:prstGeom>
          <a:noFill/>
          <a:ln>
            <a:noFill/>
          </a:ln>
        </p:spPr>
      </p:pic>
      <p:pic>
        <p:nvPicPr>
          <p:cNvPr id="663" name="Google Shape;663;p17"/>
          <p:cNvPicPr preferRelativeResize="0"/>
          <p:nvPr/>
        </p:nvPicPr>
        <p:blipFill rotWithShape="1">
          <a:blip r:embed="rId4">
            <a:alphaModFix/>
          </a:blip>
          <a:srcRect/>
          <a:stretch/>
        </p:blipFill>
        <p:spPr>
          <a:xfrm>
            <a:off x="7382209" y="4313365"/>
            <a:ext cx="1085182" cy="1188823"/>
          </a:xfrm>
          <a:prstGeom prst="rect">
            <a:avLst/>
          </a:prstGeom>
          <a:noFill/>
          <a:ln>
            <a:noFill/>
          </a:ln>
        </p:spPr>
      </p:pic>
      <p:sp>
        <p:nvSpPr>
          <p:cNvPr id="664" name="Google Shape;664;p17"/>
          <p:cNvSpPr txBox="1"/>
          <p:nvPr/>
        </p:nvSpPr>
        <p:spPr>
          <a:xfrm>
            <a:off x="5331602" y="5134264"/>
            <a:ext cx="1068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Strategies</a:t>
            </a:r>
            <a:endParaRPr/>
          </a:p>
        </p:txBody>
      </p:sp>
      <p:pic>
        <p:nvPicPr>
          <p:cNvPr id="665" name="Google Shape;665;p17" descr="Icon&#10;&#10;Description automatically generated"/>
          <p:cNvPicPr preferRelativeResize="0"/>
          <p:nvPr/>
        </p:nvPicPr>
        <p:blipFill rotWithShape="1">
          <a:blip r:embed="rId5">
            <a:alphaModFix/>
          </a:blip>
          <a:srcRect/>
          <a:stretch/>
        </p:blipFill>
        <p:spPr>
          <a:xfrm>
            <a:off x="5372785" y="4338636"/>
            <a:ext cx="723216" cy="7780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8"/>
          <p:cNvSpPr/>
          <p:nvPr/>
        </p:nvSpPr>
        <p:spPr>
          <a:xfrm>
            <a:off x="0" y="273424"/>
            <a:ext cx="5806440" cy="594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673" name="Google Shape;673;p18"/>
          <p:cNvSpPr txBox="1"/>
          <p:nvPr/>
        </p:nvSpPr>
        <p:spPr>
          <a:xfrm>
            <a:off x="8423418" y="2843030"/>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674" name="Google Shape;674;p18"/>
          <p:cNvSpPr/>
          <p:nvPr/>
        </p:nvSpPr>
        <p:spPr>
          <a:xfrm>
            <a:off x="1799216" y="2109395"/>
            <a:ext cx="2752164" cy="475130"/>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Objectives</a:t>
            </a:r>
            <a:endParaRPr/>
          </a:p>
        </p:txBody>
      </p:sp>
      <p:sp>
        <p:nvSpPr>
          <p:cNvPr id="675" name="Google Shape;675;p18"/>
          <p:cNvSpPr/>
          <p:nvPr/>
        </p:nvSpPr>
        <p:spPr>
          <a:xfrm>
            <a:off x="1799216" y="2808642"/>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Strategies</a:t>
            </a:r>
            <a:endParaRPr/>
          </a:p>
        </p:txBody>
      </p:sp>
      <p:sp>
        <p:nvSpPr>
          <p:cNvPr id="676" name="Google Shape;676;p18"/>
          <p:cNvSpPr/>
          <p:nvPr/>
        </p:nvSpPr>
        <p:spPr>
          <a:xfrm>
            <a:off x="1799215" y="3498924"/>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Tactics</a:t>
            </a:r>
            <a:endParaRPr/>
          </a:p>
        </p:txBody>
      </p:sp>
      <p:sp>
        <p:nvSpPr>
          <p:cNvPr id="677" name="Google Shape;677;p18"/>
          <p:cNvSpPr txBox="1"/>
          <p:nvPr/>
        </p:nvSpPr>
        <p:spPr>
          <a:xfrm>
            <a:off x="8731622" y="286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sp>
        <p:nvSpPr>
          <p:cNvPr id="678" name="Google Shape;678;p18"/>
          <p:cNvSpPr txBox="1"/>
          <p:nvPr/>
        </p:nvSpPr>
        <p:spPr>
          <a:xfrm>
            <a:off x="7556235" y="1828562"/>
            <a:ext cx="3376468" cy="160043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rgbClr val="0089AC"/>
                </a:solidFill>
                <a:latin typeface="IBM Plex Sans"/>
                <a:ea typeface="IBM Plex Sans"/>
                <a:cs typeface="IBM Plex Sans"/>
                <a:sym typeface="IBM Plex Sans"/>
              </a:rPr>
              <a:t>Objectives define whether a mission has been accomplished, usually quantified in the form of key performance indicators (KPIs). To maximize the chances of meeting certain objectives, Chapters can adopt the SMART goal attainment strategy.</a:t>
            </a:r>
            <a:endParaRPr sz="1400">
              <a:solidFill>
                <a:srgbClr val="0089AC"/>
              </a:solidFill>
              <a:latin typeface="IBM Plex Sans Medium"/>
              <a:ea typeface="IBM Plex Sans Medium"/>
              <a:cs typeface="IBM Plex Sans Medium"/>
              <a:sym typeface="IBM Plex Sans Medium"/>
            </a:endParaRPr>
          </a:p>
        </p:txBody>
      </p:sp>
      <p:pic>
        <p:nvPicPr>
          <p:cNvPr id="679" name="Google Shape;679;p18" descr="Icon&#10;&#10;Description automatically generated"/>
          <p:cNvPicPr preferRelativeResize="0"/>
          <p:nvPr/>
        </p:nvPicPr>
        <p:blipFill rotWithShape="1">
          <a:blip r:embed="rId3">
            <a:alphaModFix/>
          </a:blip>
          <a:srcRect/>
          <a:stretch/>
        </p:blipFill>
        <p:spPr>
          <a:xfrm>
            <a:off x="8759032" y="656202"/>
            <a:ext cx="781050" cy="742950"/>
          </a:xfrm>
          <a:prstGeom prst="rect">
            <a:avLst/>
          </a:prstGeom>
          <a:noFill/>
          <a:ln>
            <a:noFill/>
          </a:ln>
        </p:spPr>
      </p:pic>
      <p:sp>
        <p:nvSpPr>
          <p:cNvPr id="680" name="Google Shape;680;p18"/>
          <p:cNvSpPr txBox="1"/>
          <p:nvPr/>
        </p:nvSpPr>
        <p:spPr>
          <a:xfrm>
            <a:off x="8620641" y="1399712"/>
            <a:ext cx="10684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Objectives</a:t>
            </a:r>
            <a:endParaRPr/>
          </a:p>
        </p:txBody>
      </p:sp>
      <p:pic>
        <p:nvPicPr>
          <p:cNvPr id="681" name="Google Shape;681;p18" descr="Shape&#10;&#10;Description automatically generated"/>
          <p:cNvPicPr preferRelativeResize="0"/>
          <p:nvPr/>
        </p:nvPicPr>
        <p:blipFill rotWithShape="1">
          <a:blip r:embed="rId4">
            <a:alphaModFix/>
          </a:blip>
          <a:srcRect/>
          <a:stretch/>
        </p:blipFill>
        <p:spPr>
          <a:xfrm>
            <a:off x="8447330" y="3736489"/>
            <a:ext cx="1673263" cy="2261235"/>
          </a:xfrm>
          <a:prstGeom prst="rect">
            <a:avLst/>
          </a:prstGeom>
          <a:noFill/>
          <a:ln>
            <a:noFill/>
          </a:ln>
        </p:spPr>
      </p:pic>
      <p:sp>
        <p:nvSpPr>
          <p:cNvPr id="682" name="Google Shape;682;p18"/>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Planning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34EA5-1DC8-A9E2-AD99-F78463C26F0E}"/>
              </a:ext>
            </a:extLst>
          </p:cNvPr>
          <p:cNvSpPr/>
          <p:nvPr/>
        </p:nvSpPr>
        <p:spPr>
          <a:xfrm>
            <a:off x="10158984" y="6483096"/>
            <a:ext cx="1965960" cy="292608"/>
          </a:xfrm>
          <a:prstGeom prst="rect">
            <a:avLst/>
          </a:prstGeom>
          <a:solidFill>
            <a:srgbClr val="0028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342A4FFF-87F1-CD4C-C8CD-C9D0FA4CB270}"/>
              </a:ext>
            </a:extLst>
          </p:cNvPr>
          <p:cNvSpPr txBox="1"/>
          <p:nvPr/>
        </p:nvSpPr>
        <p:spPr>
          <a:xfrm>
            <a:off x="496111" y="758758"/>
            <a:ext cx="5849566" cy="5909310"/>
          </a:xfrm>
          <a:prstGeom prst="rect">
            <a:avLst/>
          </a:prstGeom>
          <a:noFill/>
        </p:spPr>
        <p:txBody>
          <a:bodyPr wrap="square" rtlCol="0">
            <a:spAutoFit/>
          </a:bodyPr>
          <a:lstStyle/>
          <a:p>
            <a:r>
              <a:rPr lang="en-CA"/>
              <a:t>There are local chapters around the world that support our members and help them grow professionally through events, networking, and volunteer opportunities. </a:t>
            </a:r>
          </a:p>
          <a:p>
            <a:endParaRPr lang="en-CA"/>
          </a:p>
          <a:p>
            <a:r>
              <a:rPr lang="en-CA"/>
              <a:t>The playbook is designed to showcase the best practices chapters should follow to develop and document a strategic plan.</a:t>
            </a:r>
          </a:p>
          <a:p>
            <a:endParaRPr lang="en-CA"/>
          </a:p>
          <a:p>
            <a:r>
              <a:rPr lang="en-US"/>
              <a:t>A strategic plan helps define and share the direction your chapter will take in the next three to five years.  It includes your chapter's vision and mission statements, goals, and the actions you'll take to achieve those goals. Critical steps to Strategic Planning Include:  </a:t>
            </a:r>
          </a:p>
          <a:p>
            <a:endParaRPr lang="en-US"/>
          </a:p>
          <a:p>
            <a:pPr marL="285750" indent="-285750">
              <a:buFont typeface="Arial" panose="020B0604020202020204" pitchFamily="34" charset="0"/>
              <a:buChar char="•"/>
            </a:pPr>
            <a:r>
              <a:rPr lang="en-US"/>
              <a:t>Purpose and Approach</a:t>
            </a:r>
          </a:p>
          <a:p>
            <a:pPr marL="285750" indent="-285750">
              <a:buFont typeface="Arial" panose="020B0604020202020204" pitchFamily="34" charset="0"/>
              <a:buChar char="•"/>
            </a:pPr>
            <a:r>
              <a:rPr lang="en-US"/>
              <a:t>Planning</a:t>
            </a:r>
          </a:p>
          <a:p>
            <a:pPr marL="285750" indent="-285750">
              <a:buFont typeface="Arial" panose="020B0604020202020204" pitchFamily="34" charset="0"/>
              <a:buChar char="•"/>
            </a:pPr>
            <a:r>
              <a:rPr lang="en-US"/>
              <a:t>Evaluation</a:t>
            </a:r>
          </a:p>
          <a:p>
            <a:pPr marL="285750" indent="-285750">
              <a:buFont typeface="Arial" panose="020B0604020202020204" pitchFamily="34" charset="0"/>
              <a:buChar char="•"/>
            </a:pPr>
            <a:r>
              <a:rPr lang="en-US"/>
              <a:t>Facilitation</a:t>
            </a:r>
            <a:endParaRPr lang="en-CA"/>
          </a:p>
          <a:p>
            <a:endParaRPr lang="en-CA"/>
          </a:p>
          <a:p>
            <a:endParaRPr lang="en-CA"/>
          </a:p>
        </p:txBody>
      </p:sp>
      <p:sp>
        <p:nvSpPr>
          <p:cNvPr id="11" name="TextBox 10">
            <a:extLst>
              <a:ext uri="{FF2B5EF4-FFF2-40B4-BE49-F238E27FC236}">
                <a16:creationId xmlns:a16="http://schemas.microsoft.com/office/drawing/2014/main" id="{4D9CD8EF-136E-652C-18C5-6169596C0919}"/>
              </a:ext>
            </a:extLst>
          </p:cNvPr>
          <p:cNvSpPr txBox="1"/>
          <p:nvPr/>
        </p:nvSpPr>
        <p:spPr>
          <a:xfrm>
            <a:off x="6345677" y="758757"/>
            <a:ext cx="5599890" cy="5078313"/>
          </a:xfrm>
          <a:prstGeom prst="rect">
            <a:avLst/>
          </a:prstGeom>
          <a:noFill/>
        </p:spPr>
        <p:txBody>
          <a:bodyPr wrap="square" rtlCol="0">
            <a:spAutoFit/>
          </a:bodyPr>
          <a:lstStyle/>
          <a:p>
            <a:r>
              <a:rPr lang="en-CA"/>
              <a:t>IIBA Mission:</a:t>
            </a:r>
          </a:p>
          <a:p>
            <a:r>
              <a:rPr lang="en-CA"/>
              <a:t>Lead the global business analysis community and professional standards so every person achieves more</a:t>
            </a:r>
          </a:p>
          <a:p>
            <a:endParaRPr lang="en-CA"/>
          </a:p>
          <a:p>
            <a:r>
              <a:rPr lang="en-CA"/>
              <a:t>IIBA Vision:</a:t>
            </a:r>
          </a:p>
          <a:p>
            <a:r>
              <a:rPr lang="en-CA"/>
              <a:t>Shape the practice of business analysis to achieve better enterprise outcomes</a:t>
            </a:r>
          </a:p>
          <a:p>
            <a:endParaRPr lang="en-CA"/>
          </a:p>
          <a:p>
            <a:r>
              <a:rPr lang="en-CA"/>
              <a:t>IIBA Values:</a:t>
            </a:r>
          </a:p>
          <a:p>
            <a:pPr marL="285750" indent="-285750">
              <a:buFont typeface="Arial" panose="020B0604020202020204" pitchFamily="34" charset="0"/>
              <a:buChar char="•"/>
            </a:pPr>
            <a:r>
              <a:rPr lang="en-CA"/>
              <a:t>We listen and are fair and act wisely as stewards and custodians of our profession</a:t>
            </a:r>
          </a:p>
          <a:p>
            <a:pPr marL="285750" indent="-285750">
              <a:buFont typeface="Arial" panose="020B0604020202020204" pitchFamily="34" charset="0"/>
              <a:buChar char="•"/>
            </a:pPr>
            <a:r>
              <a:rPr lang="en-CA"/>
              <a:t>We are considerate, responsive, and treat everyone equally</a:t>
            </a:r>
          </a:p>
          <a:p>
            <a:pPr marL="285750" indent="-285750">
              <a:buFont typeface="Arial" panose="020B0604020202020204" pitchFamily="34" charset="0"/>
              <a:buChar char="•"/>
            </a:pPr>
            <a:r>
              <a:rPr lang="en-CA"/>
              <a:t>We tell the truth, do what is right and follow through with excellence</a:t>
            </a:r>
          </a:p>
          <a:p>
            <a:pPr marL="285750" indent="-285750">
              <a:buFont typeface="Arial" panose="020B0604020202020204" pitchFamily="34" charset="0"/>
              <a:buChar char="•"/>
            </a:pPr>
            <a:r>
              <a:rPr lang="en-CA"/>
              <a:t>We work together, learn from, and value each other</a:t>
            </a:r>
          </a:p>
        </p:txBody>
      </p:sp>
    </p:spTree>
    <p:extLst>
      <p:ext uri="{BB962C8B-B14F-4D97-AF65-F5344CB8AC3E}">
        <p14:creationId xmlns:p14="http://schemas.microsoft.com/office/powerpoint/2010/main" val="1012830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8" name="Google Shape;688;p19"/>
          <p:cNvSpPr txBox="1">
            <a:spLocks noGrp="1"/>
          </p:cNvSpPr>
          <p:nvPr>
            <p:ph type="title"/>
          </p:nvPr>
        </p:nvSpPr>
        <p:spPr>
          <a:xfrm>
            <a:off x="1286069" y="554187"/>
            <a:ext cx="9619488" cy="586314"/>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F67031"/>
              </a:buClr>
              <a:buSzPts val="3600"/>
              <a:buFont typeface="Roboto Condensed"/>
              <a:buNone/>
            </a:pPr>
            <a:r>
              <a:rPr lang="en-US"/>
              <a:t>SMART Objectives – A Closer Look</a:t>
            </a:r>
            <a:endParaRPr/>
          </a:p>
        </p:txBody>
      </p:sp>
      <p:sp>
        <p:nvSpPr>
          <p:cNvPr id="689" name="Google Shape;689;p19"/>
          <p:cNvSpPr txBox="1">
            <a:spLocks noGrp="1"/>
          </p:cNvSpPr>
          <p:nvPr>
            <p:ph sz="quarter" idx="10"/>
          </p:nvPr>
        </p:nvSpPr>
        <p:spPr>
          <a:xfrm>
            <a:off x="856361" y="1293941"/>
            <a:ext cx="5479003" cy="4332385"/>
          </a:xfrm>
          <a:prstGeom prst="rect">
            <a:avLst/>
          </a:prstGeom>
          <a:noFill/>
          <a:ln>
            <a:noFill/>
          </a:ln>
        </p:spPr>
        <p:txBody>
          <a:bodyPr spcFirstLastPara="1" wrap="square" lIns="91425" tIns="45700" rIns="91425" bIns="45700" anchor="t" anchorCtr="0">
            <a:noAutofit/>
          </a:bodyPr>
          <a:lstStyle/>
          <a:p>
            <a:pPr marL="0" indent="0">
              <a:spcAft>
                <a:spcPts val="0"/>
              </a:spcAft>
              <a:buClr>
                <a:srgbClr val="00313C"/>
              </a:buClr>
              <a:buSzPts val="1800"/>
              <a:buNone/>
            </a:pPr>
            <a:r>
              <a:rPr lang="en-US" sz="1800">
                <a:solidFill>
                  <a:srgbClr val="00313C"/>
                </a:solidFill>
              </a:rPr>
              <a:t>Specific</a:t>
            </a:r>
            <a:endParaRPr sz="1800">
              <a:solidFill>
                <a:srgbClr val="00313C"/>
              </a:solidFill>
            </a:endParaRPr>
          </a:p>
          <a:p>
            <a:pPr marL="0" lvl="0" indent="0" algn="l" rtl="0">
              <a:lnSpc>
                <a:spcPct val="100000"/>
              </a:lnSpc>
              <a:spcBef>
                <a:spcPts val="0"/>
              </a:spcBef>
              <a:spcAft>
                <a:spcPts val="0"/>
              </a:spcAft>
              <a:buClr>
                <a:srgbClr val="242424"/>
              </a:buClr>
              <a:buSzPts val="1400"/>
              <a:buNone/>
            </a:pPr>
            <a:r>
              <a:rPr lang="en-US" sz="1400" b="0" i="0">
                <a:solidFill>
                  <a:srgbClr val="242424"/>
                </a:solidFill>
                <a:ea typeface="Quattrocento Sans"/>
                <a:cs typeface="Quattrocento Sans"/>
                <a:sym typeface="Quattrocento Sans"/>
              </a:rPr>
              <a:t>Consider the below six “w” questions:</a:t>
            </a:r>
            <a:br>
              <a:rPr lang="en-US" sz="1400" b="0" i="0">
                <a:solidFill>
                  <a:srgbClr val="242424"/>
                </a:solidFill>
                <a:ea typeface="Quattrocento Sans"/>
                <a:cs typeface="Quattrocento Sans"/>
                <a:sym typeface="Quattrocento Sans"/>
              </a:rPr>
            </a:br>
            <a:endParaRPr sz="1400" b="0" i="0">
              <a:solidFill>
                <a:srgbClr val="242424"/>
              </a:solidFill>
              <a:ea typeface="Quattrocento Sans"/>
              <a:cs typeface="Quattrocento Sans"/>
              <a:sym typeface="Quattrocento Sans"/>
            </a:endParaRPr>
          </a:p>
          <a:p>
            <a:pPr marL="266700" lvl="0" indent="-266700" algn="l" rtl="0">
              <a:lnSpc>
                <a:spcPct val="100000"/>
              </a:lnSpc>
              <a:spcBef>
                <a:spcPts val="0"/>
              </a:spcBef>
              <a:spcAft>
                <a:spcPts val="0"/>
              </a:spcAft>
              <a:buClr>
                <a:srgbClr val="242424"/>
              </a:buClr>
              <a:buSzPts val="1400"/>
              <a:buChar char="•"/>
            </a:pPr>
            <a:r>
              <a:rPr lang="en-US" sz="1400" b="0" i="0">
                <a:solidFill>
                  <a:srgbClr val="242424"/>
                </a:solidFill>
                <a:ea typeface="Quattrocento Sans"/>
                <a:cs typeface="Quattrocento Sans"/>
                <a:sym typeface="Quattrocento Sans"/>
              </a:rPr>
              <a:t>Who is involved in achieving this</a:t>
            </a:r>
            <a:r>
              <a:rPr lang="en-US" sz="1400">
                <a:solidFill>
                  <a:srgbClr val="242424"/>
                </a:solidFill>
                <a:ea typeface="Quattrocento Sans"/>
                <a:cs typeface="Quattrocento Sans"/>
                <a:sym typeface="Quattrocento Sans"/>
              </a:rPr>
              <a:t> objective</a:t>
            </a:r>
            <a:r>
              <a:rPr lang="en-US" sz="1400" b="0" i="0">
                <a:solidFill>
                  <a:srgbClr val="242424"/>
                </a:solidFill>
                <a:ea typeface="Quattrocento Sans"/>
                <a:cs typeface="Quattrocento Sans"/>
                <a:sym typeface="Quattrocento Sans"/>
              </a:rPr>
              <a:t>?</a:t>
            </a:r>
            <a:endParaRPr/>
          </a:p>
          <a:p>
            <a:pPr marL="266700" lvl="0" indent="-266700" algn="l" rtl="0">
              <a:lnSpc>
                <a:spcPct val="100000"/>
              </a:lnSpc>
              <a:spcBef>
                <a:spcPts val="0"/>
              </a:spcBef>
              <a:spcAft>
                <a:spcPts val="0"/>
              </a:spcAft>
              <a:buClr>
                <a:srgbClr val="242424"/>
              </a:buClr>
              <a:buSzPts val="1400"/>
              <a:buChar char="•"/>
            </a:pPr>
            <a:r>
              <a:rPr lang="en-US" sz="1400" b="0" i="0">
                <a:solidFill>
                  <a:srgbClr val="242424"/>
                </a:solidFill>
                <a:ea typeface="Quattrocento Sans"/>
                <a:cs typeface="Quattrocento Sans"/>
                <a:sym typeface="Quattrocento Sans"/>
              </a:rPr>
              <a:t>What are you trying to accomplish, specifically?</a:t>
            </a:r>
            <a:endParaRPr/>
          </a:p>
          <a:p>
            <a:pPr marL="266700" lvl="0" indent="-266700" algn="l" rtl="0">
              <a:lnSpc>
                <a:spcPct val="100000"/>
              </a:lnSpc>
              <a:spcBef>
                <a:spcPts val="0"/>
              </a:spcBef>
              <a:spcAft>
                <a:spcPts val="0"/>
              </a:spcAft>
              <a:buClr>
                <a:srgbClr val="242424"/>
              </a:buClr>
              <a:buSzPts val="1400"/>
              <a:buChar char="•"/>
            </a:pPr>
            <a:r>
              <a:rPr lang="en-US" sz="1400" b="0" i="0">
                <a:solidFill>
                  <a:srgbClr val="242424"/>
                </a:solidFill>
                <a:ea typeface="Quattrocento Sans"/>
                <a:cs typeface="Quattrocento Sans"/>
                <a:sym typeface="Quattrocento Sans"/>
              </a:rPr>
              <a:t>When will this objective be accomplished? (more on this in the timely section)</a:t>
            </a:r>
            <a:endParaRPr/>
          </a:p>
          <a:p>
            <a:pPr marL="266700" lvl="0" indent="-266700" algn="l" rtl="0">
              <a:lnSpc>
                <a:spcPct val="100000"/>
              </a:lnSpc>
              <a:spcBef>
                <a:spcPts val="0"/>
              </a:spcBef>
              <a:spcAft>
                <a:spcPts val="0"/>
              </a:spcAft>
              <a:buClr>
                <a:srgbClr val="242424"/>
              </a:buClr>
              <a:buSzPts val="1400"/>
              <a:buChar char="•"/>
            </a:pPr>
            <a:r>
              <a:rPr lang="en-US" sz="1400" b="0" i="0">
                <a:solidFill>
                  <a:srgbClr val="242424"/>
                </a:solidFill>
                <a:ea typeface="Quattrocento Sans"/>
                <a:cs typeface="Quattrocento Sans"/>
                <a:sym typeface="Quattrocento Sans"/>
              </a:rPr>
              <a:t>Where are the relevant locations for this objective? (this may not always apply)</a:t>
            </a:r>
            <a:endParaRPr/>
          </a:p>
          <a:p>
            <a:pPr marL="266700" lvl="0" indent="-266700" algn="l" rtl="0">
              <a:lnSpc>
                <a:spcPct val="100000"/>
              </a:lnSpc>
              <a:spcBef>
                <a:spcPts val="0"/>
              </a:spcBef>
              <a:spcAft>
                <a:spcPts val="0"/>
              </a:spcAft>
              <a:buClr>
                <a:srgbClr val="242424"/>
              </a:buClr>
              <a:buSzPts val="1400"/>
              <a:buChar char="•"/>
            </a:pPr>
            <a:r>
              <a:rPr lang="en-US" sz="1400" b="0" i="0">
                <a:solidFill>
                  <a:srgbClr val="242424"/>
                </a:solidFill>
                <a:ea typeface="Quattrocento Sans"/>
                <a:cs typeface="Quattrocento Sans"/>
                <a:sym typeface="Quattrocento Sans"/>
              </a:rPr>
              <a:t>Why is this objective important to accomplish?</a:t>
            </a:r>
            <a:endParaRPr/>
          </a:p>
          <a:p>
            <a:pPr marL="266700" lvl="0" indent="-266700" algn="l" rtl="0">
              <a:lnSpc>
                <a:spcPct val="100000"/>
              </a:lnSpc>
              <a:spcBef>
                <a:spcPts val="0"/>
              </a:spcBef>
              <a:spcAft>
                <a:spcPts val="0"/>
              </a:spcAft>
              <a:buClr>
                <a:srgbClr val="242424"/>
              </a:buClr>
              <a:buSzPts val="1400"/>
              <a:buChar char="•"/>
            </a:pPr>
            <a:r>
              <a:rPr lang="en-US" sz="1400" b="0" i="0">
                <a:solidFill>
                  <a:srgbClr val="242424"/>
                </a:solidFill>
                <a:ea typeface="Quattrocento Sans"/>
                <a:cs typeface="Quattrocento Sans"/>
                <a:sym typeface="Quattrocento Sans"/>
              </a:rPr>
              <a:t>Which obstacles, limitations or requirements are involved in this objective?</a:t>
            </a:r>
          </a:p>
          <a:p>
            <a:pPr marL="266700" lvl="0" indent="-266700" algn="l" rtl="0">
              <a:lnSpc>
                <a:spcPct val="100000"/>
              </a:lnSpc>
              <a:spcBef>
                <a:spcPts val="0"/>
              </a:spcBef>
              <a:spcAft>
                <a:spcPts val="0"/>
              </a:spcAft>
              <a:buClr>
                <a:srgbClr val="242424"/>
              </a:buClr>
              <a:buSzPts val="1400"/>
              <a:buChar char="•"/>
            </a:pPr>
            <a:endParaRPr lang="en-US" sz="1400">
              <a:solidFill>
                <a:srgbClr val="242424"/>
              </a:solidFill>
              <a:sym typeface="Quattrocento Sans"/>
            </a:endParaRPr>
          </a:p>
          <a:p>
            <a:pPr marL="0" marR="0" lvl="0" indent="0" algn="l" rtl="0">
              <a:lnSpc>
                <a:spcPct val="100000"/>
              </a:lnSpc>
              <a:spcBef>
                <a:spcPts val="0"/>
              </a:spcBef>
              <a:spcAft>
                <a:spcPts val="0"/>
              </a:spcAft>
              <a:buClr>
                <a:srgbClr val="00313C"/>
              </a:buClr>
              <a:buSzPts val="1800"/>
              <a:buFont typeface="Arial"/>
              <a:buNone/>
            </a:pPr>
            <a:r>
              <a:rPr lang="en-US" sz="1800">
                <a:solidFill>
                  <a:srgbClr val="00313C"/>
                </a:solidFill>
                <a:ea typeface="IBM Plex Sans Medium"/>
                <a:cs typeface="IBM Plex Sans Medium"/>
                <a:sym typeface="IBM Plex Sans Medium"/>
              </a:rPr>
              <a:t>Measurable</a:t>
            </a:r>
            <a:endParaRPr lang="en-US"/>
          </a:p>
          <a:p>
            <a:pPr marL="0" marR="0" lvl="0" indent="0" algn="l" rtl="0">
              <a:lnSpc>
                <a:spcPct val="100000"/>
              </a:lnSpc>
              <a:spcBef>
                <a:spcPts val="0"/>
              </a:spcBef>
              <a:spcAft>
                <a:spcPts val="0"/>
              </a:spcAft>
              <a:buClr>
                <a:srgbClr val="242424"/>
              </a:buClr>
              <a:buSzPts val="1400"/>
              <a:buFont typeface="Arial"/>
              <a:buNone/>
            </a:pPr>
            <a:r>
              <a:rPr lang="en-US" sz="1400">
                <a:solidFill>
                  <a:srgbClr val="242424"/>
                </a:solidFill>
                <a:ea typeface="Quattrocento Sans"/>
                <a:cs typeface="Quattrocento Sans"/>
                <a:sym typeface="Quattrocento Sans"/>
              </a:rPr>
              <a:t>A measurable should answer questions like:</a:t>
            </a:r>
            <a:endParaRPr lang="en-US"/>
          </a:p>
          <a:p>
            <a:pPr marL="0" marR="0" lvl="0" indent="0" algn="l" rtl="0">
              <a:lnSpc>
                <a:spcPct val="100000"/>
              </a:lnSpc>
              <a:spcBef>
                <a:spcPts val="0"/>
              </a:spcBef>
              <a:spcAft>
                <a:spcPts val="0"/>
              </a:spcAft>
              <a:buClr>
                <a:srgbClr val="2F494F"/>
              </a:buClr>
              <a:buSzPts val="1400"/>
              <a:buFont typeface="Arial"/>
              <a:buNone/>
            </a:pPr>
            <a:endParaRPr lang="en-US" sz="1400">
              <a:solidFill>
                <a:srgbClr val="242424"/>
              </a:solidFill>
              <a:ea typeface="Quattrocento Sans"/>
              <a:cs typeface="Quattrocento Sans"/>
              <a:sym typeface="Quattrocento Sans"/>
            </a:endParaRPr>
          </a:p>
          <a:p>
            <a:pPr marL="266700" marR="0" lvl="0" indent="-266700" algn="l" rtl="0">
              <a:lnSpc>
                <a:spcPct val="100000"/>
              </a:lnSpc>
              <a:spcBef>
                <a:spcPts val="0"/>
              </a:spcBef>
              <a:spcAft>
                <a:spcPts val="0"/>
              </a:spcAft>
              <a:buClr>
                <a:srgbClr val="242424"/>
              </a:buClr>
              <a:buSzPts val="1400"/>
              <a:buFont typeface="Arial"/>
              <a:buChar char="•"/>
            </a:pPr>
            <a:r>
              <a:rPr lang="en-US" sz="1400">
                <a:solidFill>
                  <a:srgbClr val="242424"/>
                </a:solidFill>
                <a:ea typeface="Quattrocento Sans"/>
                <a:cs typeface="Quattrocento Sans"/>
                <a:sym typeface="Quattrocento Sans"/>
              </a:rPr>
              <a:t>How much?</a:t>
            </a:r>
            <a:endParaRPr lang="en-US"/>
          </a:p>
          <a:p>
            <a:pPr marL="266700" marR="0" lvl="0" indent="-266700" algn="l" rtl="0">
              <a:lnSpc>
                <a:spcPct val="100000"/>
              </a:lnSpc>
              <a:spcBef>
                <a:spcPts val="0"/>
              </a:spcBef>
              <a:spcAft>
                <a:spcPts val="0"/>
              </a:spcAft>
              <a:buClr>
                <a:srgbClr val="242424"/>
              </a:buClr>
              <a:buSzPts val="1400"/>
              <a:buFont typeface="Arial"/>
              <a:buChar char="•"/>
            </a:pPr>
            <a:r>
              <a:rPr lang="en-US" sz="1400">
                <a:solidFill>
                  <a:srgbClr val="242424"/>
                </a:solidFill>
                <a:ea typeface="Quattrocento Sans"/>
                <a:cs typeface="Quattrocento Sans"/>
                <a:sym typeface="Quattrocento Sans"/>
              </a:rPr>
              <a:t>How many?</a:t>
            </a:r>
            <a:endParaRPr lang="en-US"/>
          </a:p>
          <a:p>
            <a:pPr marL="266700" marR="0" lvl="0" indent="-266700" algn="l" rtl="0">
              <a:lnSpc>
                <a:spcPct val="100000"/>
              </a:lnSpc>
              <a:spcBef>
                <a:spcPts val="0"/>
              </a:spcBef>
              <a:spcAft>
                <a:spcPts val="0"/>
              </a:spcAft>
              <a:buClr>
                <a:srgbClr val="242424"/>
              </a:buClr>
              <a:buSzPts val="1400"/>
              <a:buFont typeface="Arial"/>
              <a:buChar char="•"/>
            </a:pPr>
            <a:r>
              <a:rPr lang="en-US" sz="1400">
                <a:solidFill>
                  <a:srgbClr val="242424"/>
                </a:solidFill>
                <a:ea typeface="Quattrocento Sans"/>
                <a:cs typeface="Quattrocento Sans"/>
                <a:sym typeface="Quattrocento Sans"/>
              </a:rPr>
              <a:t>By what amount?</a:t>
            </a:r>
            <a:endParaRPr lang="en-US"/>
          </a:p>
          <a:p>
            <a:pPr marL="266700" marR="0" lvl="0" indent="-266700" algn="l" rtl="0">
              <a:lnSpc>
                <a:spcPct val="100000"/>
              </a:lnSpc>
              <a:spcBef>
                <a:spcPts val="0"/>
              </a:spcBef>
              <a:spcAft>
                <a:spcPts val="0"/>
              </a:spcAft>
              <a:buClr>
                <a:srgbClr val="242424"/>
              </a:buClr>
              <a:buSzPts val="1400"/>
              <a:buFont typeface="Arial"/>
              <a:buChar char="•"/>
            </a:pPr>
            <a:r>
              <a:rPr lang="en-US" sz="1400">
                <a:solidFill>
                  <a:srgbClr val="242424"/>
                </a:solidFill>
                <a:ea typeface="Quattrocento Sans"/>
                <a:cs typeface="Quattrocento Sans"/>
                <a:sym typeface="Quattrocento Sans"/>
              </a:rPr>
              <a:t>How will I know when it is accomplished?</a:t>
            </a:r>
            <a:endParaRPr lang="en-US"/>
          </a:p>
          <a:p>
            <a:pPr marL="714375" marR="0" lvl="1" indent="-168275" algn="l" rtl="0">
              <a:lnSpc>
                <a:spcPct val="100000"/>
              </a:lnSpc>
              <a:spcBef>
                <a:spcPts val="0"/>
              </a:spcBef>
              <a:spcAft>
                <a:spcPts val="0"/>
              </a:spcAft>
              <a:buClr>
                <a:srgbClr val="2F494F"/>
              </a:buClr>
              <a:buSzPts val="1400"/>
              <a:buFont typeface="Arial"/>
              <a:buNone/>
            </a:pPr>
            <a:endParaRPr lang="en-US" sz="1400" b="0" i="0" u="none" strike="noStrike" cap="none">
              <a:solidFill>
                <a:srgbClr val="2F494F"/>
              </a:solidFill>
              <a:ea typeface="IBM Plex Sans Medium"/>
              <a:cs typeface="IBM Plex Sans Medium"/>
              <a:sym typeface="IBM Plex Sans Medium"/>
            </a:endParaRPr>
          </a:p>
          <a:p>
            <a:pPr marL="266700" lvl="0" indent="-266700" algn="l" rtl="0">
              <a:lnSpc>
                <a:spcPct val="100000"/>
              </a:lnSpc>
              <a:spcBef>
                <a:spcPts val="0"/>
              </a:spcBef>
              <a:spcAft>
                <a:spcPts val="0"/>
              </a:spcAft>
              <a:buClr>
                <a:srgbClr val="242424"/>
              </a:buClr>
              <a:buSzPts val="1400"/>
              <a:buChar char="•"/>
            </a:pPr>
            <a:endParaRPr/>
          </a:p>
        </p:txBody>
      </p:sp>
      <p:sp>
        <p:nvSpPr>
          <p:cNvPr id="691" name="Google Shape;691;p19"/>
          <p:cNvSpPr txBox="1"/>
          <p:nvPr/>
        </p:nvSpPr>
        <p:spPr>
          <a:xfrm>
            <a:off x="6335363" y="1288749"/>
            <a:ext cx="4890355" cy="4849404"/>
          </a:xfrm>
          <a:prstGeom prst="rect">
            <a:avLst/>
          </a:prstGeom>
          <a:noFill/>
          <a:ln>
            <a:noFill/>
          </a:ln>
        </p:spPr>
        <p:txBody>
          <a:bodyPr spcFirstLastPara="1" wrap="square" lIns="91425" tIns="45700" rIns="91425" bIns="45700" anchor="t" anchorCtr="0">
            <a:normAutofit lnSpcReduction="10000"/>
          </a:bodyPr>
          <a:lstStyle/>
          <a:p>
            <a:pPr>
              <a:buClr>
                <a:srgbClr val="00313C"/>
              </a:buClr>
              <a:buSzPts val="1800"/>
            </a:pPr>
            <a:r>
              <a:rPr lang="en-US" sz="1900">
                <a:solidFill>
                  <a:srgbClr val="00313C"/>
                </a:solidFill>
                <a:latin typeface="+mj-lt"/>
                <a:sym typeface="IBM Plex Sans Medium"/>
              </a:rPr>
              <a:t>Achievable</a:t>
            </a:r>
            <a:endParaRPr sz="1900">
              <a:solidFill>
                <a:srgbClr val="00313C"/>
              </a:solidFill>
              <a:latin typeface="+mj-lt"/>
            </a:endParaRPr>
          </a:p>
          <a:p>
            <a:pPr marL="0" marR="0" lvl="0" indent="0" algn="l" rtl="0">
              <a:lnSpc>
                <a:spcPct val="100000"/>
              </a:lnSpc>
              <a:spcBef>
                <a:spcPts val="0"/>
              </a:spcBef>
              <a:spcAft>
                <a:spcPts val="0"/>
              </a:spcAft>
              <a:buClr>
                <a:srgbClr val="242424"/>
              </a:buClr>
              <a:buSzPts val="1400"/>
              <a:buFont typeface="Arial"/>
              <a:buNone/>
            </a:pPr>
            <a:r>
              <a:rPr lang="en-US" sz="1500" b="0" i="0">
                <a:solidFill>
                  <a:srgbClr val="242424"/>
                </a:solidFill>
                <a:latin typeface="+mj-lt"/>
                <a:ea typeface="Quattrocento Sans"/>
                <a:cs typeface="Quattrocento Sans"/>
                <a:sym typeface="Quattrocento Sans"/>
              </a:rPr>
              <a:t>An achievable objective should consider the “how”:</a:t>
            </a:r>
            <a:endParaRPr sz="1500">
              <a:latin typeface="+mj-lt"/>
            </a:endParaRPr>
          </a:p>
          <a:p>
            <a:pPr marL="0" marR="0" lvl="0" indent="0" algn="l" rtl="0">
              <a:lnSpc>
                <a:spcPct val="100000"/>
              </a:lnSpc>
              <a:spcBef>
                <a:spcPts val="0"/>
              </a:spcBef>
              <a:spcAft>
                <a:spcPts val="0"/>
              </a:spcAft>
              <a:buClr>
                <a:srgbClr val="2F494F"/>
              </a:buClr>
              <a:buSzPts val="1400"/>
              <a:buFont typeface="Arial"/>
              <a:buNone/>
            </a:pPr>
            <a:endParaRPr sz="1500" b="0" i="0">
              <a:solidFill>
                <a:srgbClr val="242424"/>
              </a:solidFill>
              <a:latin typeface="+mj-lt"/>
              <a:ea typeface="Quattrocento Sans"/>
              <a:cs typeface="Quattrocento Sans"/>
              <a:sym typeface="Quattrocento Sans"/>
            </a:endParaRPr>
          </a:p>
          <a:p>
            <a:pPr marL="266700" marR="0" lvl="0" indent="-266700" algn="l" rtl="0">
              <a:lnSpc>
                <a:spcPct val="100000"/>
              </a:lnSpc>
              <a:spcBef>
                <a:spcPts val="0"/>
              </a:spcBef>
              <a:spcAft>
                <a:spcPts val="0"/>
              </a:spcAft>
              <a:buClr>
                <a:srgbClr val="242424"/>
              </a:buClr>
              <a:buSzPts val="1400"/>
              <a:buFont typeface="Arial"/>
              <a:buChar char="•"/>
            </a:pPr>
            <a:r>
              <a:rPr lang="en-US" sz="1500" b="0" i="0">
                <a:solidFill>
                  <a:srgbClr val="242424"/>
                </a:solidFill>
                <a:latin typeface="+mj-lt"/>
                <a:ea typeface="Quattrocento Sans"/>
                <a:cs typeface="Quattrocento Sans"/>
                <a:sym typeface="Quattrocento Sans"/>
              </a:rPr>
              <a:t>How will I achieve this objective?</a:t>
            </a:r>
            <a:endParaRPr sz="1500">
              <a:latin typeface="+mj-lt"/>
            </a:endParaRPr>
          </a:p>
          <a:p>
            <a:pPr marL="266700" marR="0" lvl="0" indent="-266700" algn="l" rtl="0">
              <a:lnSpc>
                <a:spcPct val="100000"/>
              </a:lnSpc>
              <a:spcBef>
                <a:spcPts val="0"/>
              </a:spcBef>
              <a:spcAft>
                <a:spcPts val="0"/>
              </a:spcAft>
              <a:buClr>
                <a:srgbClr val="242424"/>
              </a:buClr>
              <a:buSzPts val="1400"/>
              <a:buFont typeface="Arial"/>
              <a:buChar char="•"/>
            </a:pPr>
            <a:r>
              <a:rPr lang="en-US" sz="1500" b="0" i="0">
                <a:solidFill>
                  <a:srgbClr val="242424"/>
                </a:solidFill>
                <a:latin typeface="+mj-lt"/>
                <a:ea typeface="Quattrocento Sans"/>
                <a:cs typeface="Quattrocento Sans"/>
                <a:sym typeface="Quattrocento Sans"/>
              </a:rPr>
              <a:t>How realistic is this objective?</a:t>
            </a:r>
          </a:p>
          <a:p>
            <a:pPr marR="0" lvl="0" algn="l" rtl="0">
              <a:lnSpc>
                <a:spcPct val="100000"/>
              </a:lnSpc>
              <a:spcBef>
                <a:spcPts val="0"/>
              </a:spcBef>
              <a:spcAft>
                <a:spcPts val="0"/>
              </a:spcAft>
              <a:buClr>
                <a:srgbClr val="242424"/>
              </a:buClr>
              <a:buSzPts val="1400"/>
            </a:pPr>
            <a:endParaRPr lang="en-US" sz="1400">
              <a:solidFill>
                <a:srgbClr val="242424"/>
              </a:solidFill>
              <a:latin typeface="+mj-lt"/>
              <a:sym typeface="Quattrocento Sans"/>
            </a:endParaRPr>
          </a:p>
          <a:p>
            <a:pPr>
              <a:buClr>
                <a:srgbClr val="00313C"/>
              </a:buClr>
              <a:buSzPts val="1800"/>
            </a:pPr>
            <a:r>
              <a:rPr lang="en-US" sz="1900">
                <a:solidFill>
                  <a:srgbClr val="00313C"/>
                </a:solidFill>
                <a:latin typeface="+mj-lt"/>
                <a:sym typeface="IBM Plex Sans Medium"/>
              </a:rPr>
              <a:t>Relevant</a:t>
            </a:r>
            <a:endParaRPr lang="en-US" sz="1900">
              <a:solidFill>
                <a:srgbClr val="00313C"/>
              </a:solidFill>
              <a:latin typeface="+mj-lt"/>
            </a:endParaRPr>
          </a:p>
          <a:p>
            <a:pPr marL="0" marR="0" lvl="0" indent="0" algn="l" rtl="0">
              <a:lnSpc>
                <a:spcPct val="100000"/>
              </a:lnSpc>
              <a:spcBef>
                <a:spcPts val="0"/>
              </a:spcBef>
              <a:spcAft>
                <a:spcPts val="0"/>
              </a:spcAft>
              <a:buClr>
                <a:srgbClr val="242424"/>
              </a:buClr>
              <a:buSzPts val="1400"/>
              <a:buFont typeface="Arial"/>
              <a:buNone/>
            </a:pPr>
            <a:r>
              <a:rPr lang="en-US" sz="1500">
                <a:solidFill>
                  <a:srgbClr val="242424"/>
                </a:solidFill>
                <a:latin typeface="+mj-lt"/>
                <a:ea typeface="Quattrocento Sans"/>
                <a:cs typeface="Quattrocento Sans"/>
                <a:sym typeface="Quattrocento Sans"/>
              </a:rPr>
              <a:t>Consider the below questions:</a:t>
            </a:r>
            <a:br>
              <a:rPr lang="en-US" sz="1500">
                <a:solidFill>
                  <a:srgbClr val="242424"/>
                </a:solidFill>
                <a:latin typeface="+mj-lt"/>
                <a:ea typeface="Quattrocento Sans"/>
                <a:cs typeface="Quattrocento Sans"/>
                <a:sym typeface="Quattrocento Sans"/>
              </a:rPr>
            </a:br>
            <a:endParaRPr lang="en-US" sz="1500">
              <a:solidFill>
                <a:srgbClr val="242424"/>
              </a:solidFill>
              <a:latin typeface="+mj-lt"/>
              <a:ea typeface="Quattrocento Sans"/>
              <a:cs typeface="Quattrocento Sans"/>
              <a:sym typeface="Quattrocento Sans"/>
            </a:endParaRPr>
          </a:p>
          <a:p>
            <a:pPr marL="266700" marR="0" lvl="0" indent="-266700" algn="l" rtl="0">
              <a:lnSpc>
                <a:spcPct val="100000"/>
              </a:lnSpc>
              <a:spcBef>
                <a:spcPts val="0"/>
              </a:spcBef>
              <a:spcAft>
                <a:spcPts val="0"/>
              </a:spcAft>
              <a:buClr>
                <a:srgbClr val="242424"/>
              </a:buClr>
              <a:buSzPts val="1400"/>
              <a:buFont typeface="Arial"/>
              <a:buChar char="•"/>
            </a:pPr>
            <a:r>
              <a:rPr lang="en-US" sz="1500">
                <a:solidFill>
                  <a:srgbClr val="242424"/>
                </a:solidFill>
                <a:latin typeface="+mj-lt"/>
                <a:ea typeface="Quattrocento Sans"/>
                <a:cs typeface="Quattrocento Sans"/>
                <a:sym typeface="Quattrocento Sans"/>
              </a:rPr>
              <a:t>Is this objective applicable to the current (business, economic, social, etc.) environment?</a:t>
            </a:r>
            <a:endParaRPr lang="en-US" sz="1500">
              <a:latin typeface="+mj-lt"/>
            </a:endParaRPr>
          </a:p>
          <a:p>
            <a:pPr marL="266700" marR="0" lvl="0" indent="-266700" algn="l" rtl="0">
              <a:lnSpc>
                <a:spcPct val="100000"/>
              </a:lnSpc>
              <a:spcBef>
                <a:spcPts val="0"/>
              </a:spcBef>
              <a:spcAft>
                <a:spcPts val="0"/>
              </a:spcAft>
              <a:buClr>
                <a:srgbClr val="242424"/>
              </a:buClr>
              <a:buSzPts val="1400"/>
              <a:buFont typeface="Arial"/>
              <a:buChar char="•"/>
            </a:pPr>
            <a:r>
              <a:rPr lang="en-US" sz="1500">
                <a:solidFill>
                  <a:srgbClr val="242424"/>
                </a:solidFill>
                <a:latin typeface="+mj-lt"/>
                <a:ea typeface="Quattrocento Sans"/>
                <a:cs typeface="Quattrocento Sans"/>
                <a:sym typeface="Quattrocento Sans"/>
              </a:rPr>
              <a:t>Does this objective seem worthwhile?</a:t>
            </a:r>
            <a:endParaRPr lang="en-US" sz="1500">
              <a:latin typeface="+mj-lt"/>
            </a:endParaRPr>
          </a:p>
          <a:p>
            <a:pPr marL="266700" marR="0" lvl="0" indent="-266700" algn="l" rtl="0">
              <a:lnSpc>
                <a:spcPct val="100000"/>
              </a:lnSpc>
              <a:spcBef>
                <a:spcPts val="0"/>
              </a:spcBef>
              <a:spcAft>
                <a:spcPts val="0"/>
              </a:spcAft>
              <a:buClr>
                <a:srgbClr val="242424"/>
              </a:buClr>
              <a:buSzPts val="1400"/>
              <a:buFont typeface="Arial"/>
              <a:buChar char="•"/>
            </a:pPr>
            <a:r>
              <a:rPr lang="en-US" sz="1500">
                <a:solidFill>
                  <a:srgbClr val="242424"/>
                </a:solidFill>
                <a:latin typeface="+mj-lt"/>
                <a:ea typeface="Quattrocento Sans"/>
                <a:cs typeface="Quattrocento Sans"/>
                <a:sym typeface="Quattrocento Sans"/>
              </a:rPr>
              <a:t>Is this objective aligned to other adjacent efforts?</a:t>
            </a:r>
            <a:endParaRPr lang="en-US" sz="1500">
              <a:latin typeface="+mj-lt"/>
            </a:endParaRPr>
          </a:p>
          <a:p>
            <a:pPr marL="266700" marR="0" lvl="0" indent="-266700" algn="l" rtl="0">
              <a:lnSpc>
                <a:spcPct val="100000"/>
              </a:lnSpc>
              <a:spcBef>
                <a:spcPts val="0"/>
              </a:spcBef>
              <a:spcAft>
                <a:spcPts val="0"/>
              </a:spcAft>
              <a:buClr>
                <a:srgbClr val="242424"/>
              </a:buClr>
              <a:buSzPts val="1400"/>
              <a:buFont typeface="Arial"/>
              <a:buChar char="•"/>
            </a:pPr>
            <a:r>
              <a:rPr lang="en-US" sz="1500">
                <a:solidFill>
                  <a:srgbClr val="242424"/>
                </a:solidFill>
                <a:latin typeface="+mj-lt"/>
                <a:ea typeface="Quattrocento Sans"/>
                <a:cs typeface="Quattrocento Sans"/>
                <a:sym typeface="Quattrocento Sans"/>
              </a:rPr>
              <a:t>Am I the right person to reach this objective?</a:t>
            </a:r>
            <a:endParaRPr lang="en-US" sz="1500">
              <a:latin typeface="+mj-lt"/>
            </a:endParaRPr>
          </a:p>
          <a:p>
            <a:pPr marR="0" lvl="0" algn="l" rtl="0">
              <a:lnSpc>
                <a:spcPct val="100000"/>
              </a:lnSpc>
              <a:spcBef>
                <a:spcPts val="0"/>
              </a:spcBef>
              <a:spcAft>
                <a:spcPts val="0"/>
              </a:spcAft>
              <a:buClr>
                <a:srgbClr val="242424"/>
              </a:buClr>
              <a:buSzPts val="1400"/>
            </a:pPr>
            <a:endParaRPr lang="en-CA" sz="1400">
              <a:solidFill>
                <a:srgbClr val="2F494F"/>
              </a:solidFill>
              <a:latin typeface="+mj-lt"/>
              <a:sym typeface="IBM Plex Sans Medium"/>
            </a:endParaRPr>
          </a:p>
          <a:p>
            <a:pPr>
              <a:buClr>
                <a:srgbClr val="00313C"/>
              </a:buClr>
              <a:buSzPts val="1800"/>
            </a:pPr>
            <a:r>
              <a:rPr lang="en-US" sz="1900">
                <a:solidFill>
                  <a:srgbClr val="00313C"/>
                </a:solidFill>
                <a:latin typeface="+mj-lt"/>
                <a:sym typeface="IBM Plex Sans Medium"/>
              </a:rPr>
              <a:t>Timely</a:t>
            </a:r>
            <a:endParaRPr lang="en-US" sz="1900">
              <a:solidFill>
                <a:srgbClr val="00313C"/>
              </a:solidFill>
              <a:latin typeface="+mj-lt"/>
            </a:endParaRPr>
          </a:p>
          <a:p>
            <a:pPr marL="0" marR="0" lvl="0" indent="0" algn="l" rtl="0">
              <a:lnSpc>
                <a:spcPct val="100000"/>
              </a:lnSpc>
              <a:spcBef>
                <a:spcPts val="0"/>
              </a:spcBef>
              <a:spcAft>
                <a:spcPts val="0"/>
              </a:spcAft>
              <a:buClr>
                <a:srgbClr val="242424"/>
              </a:buClr>
              <a:buSzPts val="1400"/>
              <a:buFont typeface="Arial"/>
              <a:buNone/>
            </a:pPr>
            <a:r>
              <a:rPr lang="en-US" sz="1500" b="0" i="0">
                <a:solidFill>
                  <a:srgbClr val="242424"/>
                </a:solidFill>
                <a:latin typeface="+mj-lt"/>
                <a:ea typeface="Quattrocento Sans"/>
                <a:cs typeface="Quattrocento Sans"/>
                <a:sym typeface="Quattrocento Sans"/>
              </a:rPr>
              <a:t>Consider the following:</a:t>
            </a:r>
            <a:endParaRPr lang="en-US" sz="1500">
              <a:latin typeface="+mj-lt"/>
            </a:endParaRPr>
          </a:p>
          <a:p>
            <a:pPr marL="0" marR="0" lvl="0" indent="0" algn="l" rtl="0">
              <a:lnSpc>
                <a:spcPct val="100000"/>
              </a:lnSpc>
              <a:spcBef>
                <a:spcPts val="0"/>
              </a:spcBef>
              <a:spcAft>
                <a:spcPts val="0"/>
              </a:spcAft>
              <a:buClr>
                <a:srgbClr val="2F494F"/>
              </a:buClr>
              <a:buSzPts val="1400"/>
              <a:buFont typeface="Arial"/>
              <a:buNone/>
            </a:pPr>
            <a:endParaRPr lang="en-US" sz="1500" b="0" i="0">
              <a:solidFill>
                <a:srgbClr val="242424"/>
              </a:solidFill>
              <a:latin typeface="+mj-lt"/>
              <a:ea typeface="Quattrocento Sans"/>
              <a:cs typeface="Quattrocento Sans"/>
              <a:sym typeface="Quattrocento Sans"/>
            </a:endParaRPr>
          </a:p>
          <a:p>
            <a:pPr marL="266700" marR="0" lvl="0" indent="-266700" algn="l" rtl="0">
              <a:lnSpc>
                <a:spcPct val="100000"/>
              </a:lnSpc>
              <a:spcBef>
                <a:spcPts val="0"/>
              </a:spcBef>
              <a:spcAft>
                <a:spcPts val="0"/>
              </a:spcAft>
              <a:buClr>
                <a:srgbClr val="242424"/>
              </a:buClr>
              <a:buSzPts val="1400"/>
              <a:buFont typeface="Arial"/>
              <a:buChar char="•"/>
            </a:pPr>
            <a:r>
              <a:rPr lang="en-US" sz="1500">
                <a:solidFill>
                  <a:srgbClr val="242424"/>
                </a:solidFill>
                <a:latin typeface="+mj-lt"/>
                <a:ea typeface="Quattrocento Sans"/>
                <a:cs typeface="Quattrocento Sans"/>
                <a:sym typeface="Quattrocento Sans"/>
              </a:rPr>
              <a:t>When will I complete this objective?</a:t>
            </a:r>
            <a:endParaRPr lang="en-US" sz="1500">
              <a:latin typeface="+mj-lt"/>
            </a:endParaRPr>
          </a:p>
          <a:p>
            <a:pPr marL="266700" marR="0" lvl="0" indent="-266700" algn="l" rtl="0">
              <a:lnSpc>
                <a:spcPct val="100000"/>
              </a:lnSpc>
              <a:spcBef>
                <a:spcPts val="0"/>
              </a:spcBef>
              <a:spcAft>
                <a:spcPts val="0"/>
              </a:spcAft>
              <a:buClr>
                <a:srgbClr val="242424"/>
              </a:buClr>
              <a:buSzPts val="1400"/>
              <a:buFont typeface="Arial"/>
              <a:buChar char="•"/>
            </a:pPr>
            <a:r>
              <a:rPr lang="en-US" sz="1500">
                <a:solidFill>
                  <a:srgbClr val="242424"/>
                </a:solidFill>
                <a:latin typeface="+mj-lt"/>
                <a:ea typeface="Quattrocento Sans"/>
                <a:cs typeface="Quattrocento Sans"/>
                <a:sym typeface="Quattrocento Sans"/>
              </a:rPr>
              <a:t>What milestones will I accomplish and when?</a:t>
            </a:r>
            <a:endParaRPr lang="en-US" sz="1500">
              <a:latin typeface="+mj-lt"/>
            </a:endParaRPr>
          </a:p>
          <a:p>
            <a:pPr marL="266700" marR="0" lvl="0" indent="-266700" algn="l" rtl="0">
              <a:lnSpc>
                <a:spcPct val="100000"/>
              </a:lnSpc>
              <a:spcBef>
                <a:spcPts val="0"/>
              </a:spcBef>
              <a:spcAft>
                <a:spcPts val="0"/>
              </a:spcAft>
              <a:buClr>
                <a:srgbClr val="242424"/>
              </a:buClr>
              <a:buSzPts val="1400"/>
              <a:buFont typeface="Arial"/>
              <a:buChar char="•"/>
            </a:pPr>
            <a:r>
              <a:rPr lang="en-US" sz="1500">
                <a:solidFill>
                  <a:srgbClr val="242424"/>
                </a:solidFill>
                <a:latin typeface="+mj-lt"/>
                <a:ea typeface="Quattrocento Sans"/>
                <a:cs typeface="Quattrocento Sans"/>
                <a:sym typeface="Quattrocento Sans"/>
              </a:rPr>
              <a:t>What can I do today to get started?</a:t>
            </a:r>
            <a:endParaRPr lang="en-US" sz="1500">
              <a:latin typeface="+mj-lt"/>
            </a:endParaRPr>
          </a:p>
          <a:p>
            <a:pPr marR="0" lvl="0" algn="l" rtl="0">
              <a:lnSpc>
                <a:spcPct val="100000"/>
              </a:lnSpc>
              <a:spcBef>
                <a:spcPts val="0"/>
              </a:spcBef>
              <a:spcAft>
                <a:spcPts val="0"/>
              </a:spcAft>
              <a:buClr>
                <a:srgbClr val="242424"/>
              </a:buClr>
              <a:buSzPts val="1400"/>
            </a:pPr>
            <a:endParaRPr>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2" name="Title 1">
            <a:extLst>
              <a:ext uri="{FF2B5EF4-FFF2-40B4-BE49-F238E27FC236}">
                <a16:creationId xmlns:a16="http://schemas.microsoft.com/office/drawing/2014/main" id="{BA5CD74E-1402-D4CD-C348-7D49478CD91B}"/>
              </a:ext>
            </a:extLst>
          </p:cNvPr>
          <p:cNvSpPr>
            <a:spLocks noGrp="1"/>
          </p:cNvSpPr>
          <p:nvPr>
            <p:ph type="title"/>
          </p:nvPr>
        </p:nvSpPr>
        <p:spPr>
          <a:xfrm>
            <a:off x="1286442" y="605649"/>
            <a:ext cx="9619488" cy="586314"/>
          </a:xfrm>
        </p:spPr>
        <p:txBody>
          <a:bodyPr/>
          <a:lstStyle/>
          <a:p>
            <a:r>
              <a:rPr lang="en-CA"/>
              <a:t>Objective Example</a:t>
            </a:r>
          </a:p>
        </p:txBody>
      </p:sp>
      <p:sp>
        <p:nvSpPr>
          <p:cNvPr id="698" name="Google Shape;698;p20"/>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21</a:t>
            </a:fld>
            <a:endParaRPr sz="1333"/>
          </a:p>
        </p:txBody>
      </p:sp>
      <p:pic>
        <p:nvPicPr>
          <p:cNvPr id="699" name="Google Shape;699;p20" descr="Table&#10;&#10;Description automatically generated"/>
          <p:cNvPicPr preferRelativeResize="0"/>
          <p:nvPr/>
        </p:nvPicPr>
        <p:blipFill rotWithShape="1">
          <a:blip r:embed="rId3">
            <a:alphaModFix/>
          </a:blip>
          <a:srcRect/>
          <a:stretch/>
        </p:blipFill>
        <p:spPr>
          <a:xfrm>
            <a:off x="2181167" y="1441913"/>
            <a:ext cx="8390964" cy="4696728"/>
          </a:xfrm>
          <a:prstGeom prst="rect">
            <a:avLst/>
          </a:prstGeom>
          <a:noFill/>
          <a:ln>
            <a:noFill/>
          </a:ln>
        </p:spPr>
      </p:pic>
      <p:sp>
        <p:nvSpPr>
          <p:cNvPr id="700" name="Google Shape;700;p20"/>
          <p:cNvSpPr txBox="1"/>
          <p:nvPr/>
        </p:nvSpPr>
        <p:spPr>
          <a:xfrm>
            <a:off x="298577" y="1965959"/>
            <a:ext cx="16226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0000"/>
                </a:solidFill>
                <a:latin typeface="IBM Plex Sans Medium"/>
                <a:ea typeface="IBM Plex Sans Medium"/>
                <a:cs typeface="IBM Plex Sans Medium"/>
                <a:sym typeface="IBM Plex Sans Medium"/>
              </a:rPr>
              <a:t>Use a simple id pattern that can be carried through your documents.</a:t>
            </a:r>
            <a:endParaRPr/>
          </a:p>
        </p:txBody>
      </p:sp>
      <p:cxnSp>
        <p:nvCxnSpPr>
          <p:cNvPr id="701" name="Google Shape;701;p20"/>
          <p:cNvCxnSpPr/>
          <p:nvPr/>
        </p:nvCxnSpPr>
        <p:spPr>
          <a:xfrm rot="10800000">
            <a:off x="1786721" y="2284205"/>
            <a:ext cx="475126" cy="2"/>
          </a:xfrm>
          <a:prstGeom prst="straightConnector1">
            <a:avLst/>
          </a:prstGeom>
          <a:noFill/>
          <a:ln w="28575" cap="flat" cmpd="sng">
            <a:solidFill>
              <a:srgbClr val="FF0000"/>
            </a:solidFill>
            <a:prstDash val="solid"/>
            <a:miter lim="800000"/>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21"/>
          <p:cNvSpPr/>
          <p:nvPr/>
        </p:nvSpPr>
        <p:spPr>
          <a:xfrm>
            <a:off x="0" y="273424"/>
            <a:ext cx="5806440" cy="594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710" name="Google Shape;710;p21"/>
          <p:cNvSpPr txBox="1"/>
          <p:nvPr/>
        </p:nvSpPr>
        <p:spPr>
          <a:xfrm>
            <a:off x="8731622" y="286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sp>
        <p:nvSpPr>
          <p:cNvPr id="711" name="Google Shape;711;p21"/>
          <p:cNvSpPr txBox="1"/>
          <p:nvPr/>
        </p:nvSpPr>
        <p:spPr>
          <a:xfrm>
            <a:off x="7531964" y="2361317"/>
            <a:ext cx="3781304"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rgbClr val="0089AC"/>
                </a:solidFill>
                <a:latin typeface="IBM Plex Sans"/>
                <a:ea typeface="IBM Plex Sans"/>
                <a:cs typeface="IBM Plex Sans"/>
                <a:sym typeface="IBM Plex Sans"/>
              </a:rPr>
              <a:t>As objectives guide missions, so too do strategies guide objectives. If the goal of a taxi company was to increase revenue by $10 million annually, a potential strategy may include expanding the service into five new cities by the end of the year.</a:t>
            </a:r>
            <a:endParaRPr/>
          </a:p>
        </p:txBody>
      </p:sp>
      <p:sp>
        <p:nvSpPr>
          <p:cNvPr id="712" name="Google Shape;712;p21"/>
          <p:cNvSpPr txBox="1"/>
          <p:nvPr/>
        </p:nvSpPr>
        <p:spPr>
          <a:xfrm>
            <a:off x="8699406" y="1955506"/>
            <a:ext cx="10684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Strategies</a:t>
            </a:r>
            <a:endParaRPr/>
          </a:p>
        </p:txBody>
      </p:sp>
      <p:pic>
        <p:nvPicPr>
          <p:cNvPr id="715" name="Google Shape;715;p21" descr="Icon&#10;&#10;Description automatically generated"/>
          <p:cNvPicPr preferRelativeResize="0"/>
          <p:nvPr/>
        </p:nvPicPr>
        <p:blipFill rotWithShape="1">
          <a:blip r:embed="rId3">
            <a:alphaModFix/>
          </a:blip>
          <a:srcRect/>
          <a:stretch/>
        </p:blipFill>
        <p:spPr>
          <a:xfrm>
            <a:off x="8740588" y="1079574"/>
            <a:ext cx="797859" cy="858371"/>
          </a:xfrm>
          <a:prstGeom prst="rect">
            <a:avLst/>
          </a:prstGeom>
          <a:noFill/>
          <a:ln>
            <a:noFill/>
          </a:ln>
        </p:spPr>
      </p:pic>
      <p:sp>
        <p:nvSpPr>
          <p:cNvPr id="716" name="Google Shape;716;p21"/>
          <p:cNvSpPr/>
          <p:nvPr/>
        </p:nvSpPr>
        <p:spPr>
          <a:xfrm>
            <a:off x="1799216" y="2109395"/>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Objectives</a:t>
            </a:r>
            <a:endParaRPr/>
          </a:p>
        </p:txBody>
      </p:sp>
      <p:sp>
        <p:nvSpPr>
          <p:cNvPr id="717" name="Google Shape;717;p21"/>
          <p:cNvSpPr/>
          <p:nvPr/>
        </p:nvSpPr>
        <p:spPr>
          <a:xfrm>
            <a:off x="1799216" y="2808642"/>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Strategies</a:t>
            </a:r>
            <a:endParaRPr/>
          </a:p>
        </p:txBody>
      </p:sp>
      <p:sp>
        <p:nvSpPr>
          <p:cNvPr id="718" name="Google Shape;718;p21"/>
          <p:cNvSpPr/>
          <p:nvPr/>
        </p:nvSpPr>
        <p:spPr>
          <a:xfrm>
            <a:off x="1799215" y="3498924"/>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Tactics</a:t>
            </a:r>
            <a:endParaRPr/>
          </a:p>
        </p:txBody>
      </p:sp>
      <p:sp>
        <p:nvSpPr>
          <p:cNvPr id="719" name="Google Shape;719;p21"/>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Planning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22"/>
          <p:cNvSpPr/>
          <p:nvPr/>
        </p:nvSpPr>
        <p:spPr>
          <a:xfrm>
            <a:off x="0" y="273425"/>
            <a:ext cx="12192000" cy="18488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725" name="Google Shape;725;p22"/>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23</a:t>
            </a:fld>
            <a:endParaRPr sz="1333"/>
          </a:p>
        </p:txBody>
      </p:sp>
      <p:sp>
        <p:nvSpPr>
          <p:cNvPr id="726" name="Google Shape;726;p22"/>
          <p:cNvSpPr txBox="1"/>
          <p:nvPr/>
        </p:nvSpPr>
        <p:spPr>
          <a:xfrm>
            <a:off x="694577" y="273425"/>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Strategies</a:t>
            </a:r>
            <a:endParaRPr/>
          </a:p>
        </p:txBody>
      </p:sp>
      <p:sp>
        <p:nvSpPr>
          <p:cNvPr id="727" name="Google Shape;727;p22"/>
          <p:cNvSpPr txBox="1"/>
          <p:nvPr/>
        </p:nvSpPr>
        <p:spPr>
          <a:xfrm>
            <a:off x="694577" y="869798"/>
            <a:ext cx="1098176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As objectives guide missions, so too do strategies guide objectives. If the goal of a taxi company was to increase revenue by $10 million annually, a potential strategy may include expanding the service into five new cities by the end of the year.  Example below:</a:t>
            </a:r>
            <a:endParaRPr/>
          </a:p>
        </p:txBody>
      </p:sp>
      <p:pic>
        <p:nvPicPr>
          <p:cNvPr id="728" name="Google Shape;728;p22" descr="Table&#10;&#10;Description automatically generated"/>
          <p:cNvPicPr preferRelativeResize="0"/>
          <p:nvPr/>
        </p:nvPicPr>
        <p:blipFill rotWithShape="1">
          <a:blip r:embed="rId3">
            <a:alphaModFix/>
          </a:blip>
          <a:srcRect/>
          <a:stretch/>
        </p:blipFill>
        <p:spPr>
          <a:xfrm>
            <a:off x="1395446" y="2498924"/>
            <a:ext cx="5217459" cy="3366581"/>
          </a:xfrm>
          <a:prstGeom prst="rect">
            <a:avLst/>
          </a:prstGeom>
          <a:noFill/>
          <a:ln>
            <a:noFill/>
          </a:ln>
        </p:spPr>
      </p:pic>
      <p:cxnSp>
        <p:nvCxnSpPr>
          <p:cNvPr id="729" name="Google Shape;729;p22"/>
          <p:cNvCxnSpPr>
            <a:cxnSpLocks/>
          </p:cNvCxnSpPr>
          <p:nvPr/>
        </p:nvCxnSpPr>
        <p:spPr>
          <a:xfrm>
            <a:off x="6308102" y="3142308"/>
            <a:ext cx="836870" cy="392715"/>
          </a:xfrm>
          <a:prstGeom prst="straightConnector1">
            <a:avLst/>
          </a:prstGeom>
          <a:noFill/>
          <a:ln w="28575" cap="flat" cmpd="sng">
            <a:solidFill>
              <a:srgbClr val="FF0000"/>
            </a:solidFill>
            <a:prstDash val="solid"/>
            <a:miter lim="800000"/>
            <a:headEnd type="none" w="sm" len="sm"/>
            <a:tailEnd type="triangle" w="med" len="med"/>
          </a:ln>
        </p:spPr>
      </p:cxnSp>
      <p:sp>
        <p:nvSpPr>
          <p:cNvPr id="730" name="Google Shape;730;p22"/>
          <p:cNvSpPr txBox="1"/>
          <p:nvPr/>
        </p:nvSpPr>
        <p:spPr>
          <a:xfrm>
            <a:off x="7144972" y="3473549"/>
            <a:ext cx="114881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0000"/>
                </a:solidFill>
                <a:latin typeface="IBM Plex Sans Medium"/>
                <a:ea typeface="IBM Plex Sans Medium"/>
                <a:cs typeface="IBM Plex Sans Medium"/>
                <a:sym typeface="IBM Plex Sans Medium"/>
              </a:rPr>
              <a:t>Use a simple Priority Scale such as:</a:t>
            </a:r>
            <a:endParaRPr/>
          </a:p>
        </p:txBody>
      </p:sp>
      <p:pic>
        <p:nvPicPr>
          <p:cNvPr id="731" name="Google Shape;731;p22" descr="Table&#10;&#10;Description automatically generated"/>
          <p:cNvPicPr preferRelativeResize="0"/>
          <p:nvPr/>
        </p:nvPicPr>
        <p:blipFill rotWithShape="1">
          <a:blip r:embed="rId4">
            <a:alphaModFix/>
          </a:blip>
          <a:srcRect/>
          <a:stretch/>
        </p:blipFill>
        <p:spPr>
          <a:xfrm>
            <a:off x="8293787" y="3473549"/>
            <a:ext cx="3125096" cy="1591754"/>
          </a:xfrm>
          <a:prstGeom prst="rect">
            <a:avLst/>
          </a:prstGeom>
          <a:noFill/>
          <a:ln>
            <a:noFill/>
          </a:ln>
        </p:spPr>
      </p:pic>
      <p:cxnSp>
        <p:nvCxnSpPr>
          <p:cNvPr id="732" name="Google Shape;732;p22"/>
          <p:cNvCxnSpPr/>
          <p:nvPr/>
        </p:nvCxnSpPr>
        <p:spPr>
          <a:xfrm>
            <a:off x="6388784" y="5500024"/>
            <a:ext cx="519957" cy="0"/>
          </a:xfrm>
          <a:prstGeom prst="straightConnector1">
            <a:avLst/>
          </a:prstGeom>
          <a:noFill/>
          <a:ln w="28575" cap="flat" cmpd="sng">
            <a:solidFill>
              <a:srgbClr val="FF0000"/>
            </a:solidFill>
            <a:prstDash val="solid"/>
            <a:miter lim="800000"/>
            <a:headEnd type="none" w="sm" len="sm"/>
            <a:tailEnd type="triangle" w="med" len="med"/>
          </a:ln>
        </p:spPr>
      </p:cxnSp>
      <p:sp>
        <p:nvSpPr>
          <p:cNvPr id="733" name="Google Shape;733;p22"/>
          <p:cNvSpPr txBox="1"/>
          <p:nvPr/>
        </p:nvSpPr>
        <p:spPr>
          <a:xfrm>
            <a:off x="6908741" y="5228392"/>
            <a:ext cx="27700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0000"/>
                </a:solidFill>
                <a:latin typeface="IBM Plex Sans Medium"/>
                <a:ea typeface="IBM Plex Sans Medium"/>
                <a:cs typeface="IBM Plex Sans Medium"/>
                <a:sym typeface="IBM Plex Sans Medium"/>
              </a:rPr>
              <a:t>Strategies should be traced to one or more objectives that the strategy is meeting.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23"/>
          <p:cNvSpPr/>
          <p:nvPr/>
        </p:nvSpPr>
        <p:spPr>
          <a:xfrm>
            <a:off x="0" y="273424"/>
            <a:ext cx="12192000" cy="22366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739" name="Google Shape;739;p23"/>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24</a:t>
            </a:fld>
            <a:endParaRPr sz="1333"/>
          </a:p>
        </p:txBody>
      </p:sp>
      <p:sp>
        <p:nvSpPr>
          <p:cNvPr id="740" name="Google Shape;740;p23"/>
          <p:cNvSpPr txBox="1"/>
          <p:nvPr/>
        </p:nvSpPr>
        <p:spPr>
          <a:xfrm>
            <a:off x="663387" y="123727"/>
            <a:ext cx="43209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Strategic Action Programs</a:t>
            </a:r>
            <a:endParaRPr/>
          </a:p>
        </p:txBody>
      </p:sp>
      <p:sp>
        <p:nvSpPr>
          <p:cNvPr id="741" name="Google Shape;741;p23"/>
          <p:cNvSpPr txBox="1"/>
          <p:nvPr/>
        </p:nvSpPr>
        <p:spPr>
          <a:xfrm>
            <a:off x="663387" y="1100620"/>
            <a:ext cx="1098176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Larger programs the organization might create with defined leadership and goals to support one or more objectives, i.e., Chapter Mentoring Program, Sponsorship Program, Certification Program, Business Analysis Development Day Program, etc.  The need for the program is typically defined in the Strategic Plan, but the supporting tactics will be defined by the program team once it’s established within the Strategic Plan period.  Example below:</a:t>
            </a:r>
            <a:endParaRPr/>
          </a:p>
        </p:txBody>
      </p:sp>
      <p:pic>
        <p:nvPicPr>
          <p:cNvPr id="742" name="Google Shape;742;p23"/>
          <p:cNvPicPr preferRelativeResize="0"/>
          <p:nvPr/>
        </p:nvPicPr>
        <p:blipFill rotWithShape="1">
          <a:blip r:embed="rId3">
            <a:alphaModFix/>
          </a:blip>
          <a:srcRect/>
          <a:stretch/>
        </p:blipFill>
        <p:spPr>
          <a:xfrm>
            <a:off x="1470210" y="3643136"/>
            <a:ext cx="7028329" cy="1680942"/>
          </a:xfrm>
          <a:prstGeom prst="rect">
            <a:avLst/>
          </a:prstGeom>
          <a:noFill/>
          <a:ln>
            <a:noFill/>
          </a:ln>
        </p:spPr>
      </p:pic>
      <p:cxnSp>
        <p:nvCxnSpPr>
          <p:cNvPr id="743" name="Google Shape;743;p23"/>
          <p:cNvCxnSpPr/>
          <p:nvPr/>
        </p:nvCxnSpPr>
        <p:spPr>
          <a:xfrm>
            <a:off x="8220630" y="4967701"/>
            <a:ext cx="519957" cy="0"/>
          </a:xfrm>
          <a:prstGeom prst="straightConnector1">
            <a:avLst/>
          </a:prstGeom>
          <a:noFill/>
          <a:ln w="28575" cap="flat" cmpd="sng">
            <a:solidFill>
              <a:srgbClr val="FF0000"/>
            </a:solidFill>
            <a:prstDash val="solid"/>
            <a:miter lim="800000"/>
            <a:headEnd type="none" w="sm" len="sm"/>
            <a:tailEnd type="triangle" w="med" len="med"/>
          </a:ln>
        </p:spPr>
      </p:cxnSp>
      <p:sp>
        <p:nvSpPr>
          <p:cNvPr id="744" name="Google Shape;744;p23"/>
          <p:cNvSpPr txBox="1"/>
          <p:nvPr/>
        </p:nvSpPr>
        <p:spPr>
          <a:xfrm>
            <a:off x="8713690" y="4640490"/>
            <a:ext cx="27700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0000"/>
                </a:solidFill>
                <a:latin typeface="IBM Plex Sans Medium"/>
                <a:ea typeface="IBM Plex Sans Medium"/>
                <a:cs typeface="IBM Plex Sans Medium"/>
                <a:sym typeface="IBM Plex Sans Medium"/>
              </a:rPr>
              <a:t>Strategic Action Programs should be traced to one or more objectives that the program is meeting.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24"/>
          <p:cNvSpPr/>
          <p:nvPr/>
        </p:nvSpPr>
        <p:spPr>
          <a:xfrm>
            <a:off x="0" y="273424"/>
            <a:ext cx="5806440" cy="594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751" name="Google Shape;751;p24"/>
          <p:cNvSpPr txBox="1"/>
          <p:nvPr/>
        </p:nvSpPr>
        <p:spPr>
          <a:xfrm>
            <a:off x="8533684" y="4104759"/>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752" name="Google Shape;752;p24"/>
          <p:cNvSpPr txBox="1"/>
          <p:nvPr/>
        </p:nvSpPr>
        <p:spPr>
          <a:xfrm>
            <a:off x="8731622" y="286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sp>
        <p:nvSpPr>
          <p:cNvPr id="753" name="Google Shape;753;p24"/>
          <p:cNvSpPr txBox="1"/>
          <p:nvPr/>
        </p:nvSpPr>
        <p:spPr>
          <a:xfrm>
            <a:off x="7825470" y="3091748"/>
            <a:ext cx="2743200"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rgbClr val="0089AC"/>
                </a:solidFill>
                <a:latin typeface="IBM Plex Sans"/>
                <a:ea typeface="IBM Plex Sans"/>
                <a:cs typeface="IBM Plex Sans"/>
                <a:sym typeface="IBM Plex Sans"/>
              </a:rPr>
              <a:t>Tactics encompass the specific, low-level actions that are taken for strategies to be fulfilled. </a:t>
            </a:r>
            <a:endParaRPr sz="1400">
              <a:solidFill>
                <a:srgbClr val="000000"/>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400">
              <a:solidFill>
                <a:srgbClr val="0089AC"/>
              </a:solidFill>
              <a:latin typeface="IBM Plex Sans"/>
              <a:ea typeface="IBM Plex Sans"/>
              <a:cs typeface="IBM Plex Sans"/>
              <a:sym typeface="IBM Plex Sans"/>
            </a:endParaRPr>
          </a:p>
          <a:p>
            <a:pPr marL="0" marR="0" lvl="0" indent="0" algn="l" rtl="0">
              <a:spcBef>
                <a:spcPts val="0"/>
              </a:spcBef>
              <a:spcAft>
                <a:spcPts val="0"/>
              </a:spcAft>
              <a:buNone/>
            </a:pPr>
            <a:r>
              <a:rPr lang="en-US" sz="1400">
                <a:solidFill>
                  <a:srgbClr val="0089AC"/>
                </a:solidFill>
                <a:latin typeface="IBM Plex Sans"/>
                <a:ea typeface="IBM Plex Sans"/>
                <a:cs typeface="IBM Plex Sans"/>
                <a:sym typeface="IBM Plex Sans"/>
              </a:rPr>
              <a:t>In other words, what specific actions are you going to take to enable your strategies and strategic action programs.  </a:t>
            </a:r>
            <a:endParaRPr/>
          </a:p>
        </p:txBody>
      </p:sp>
      <p:sp>
        <p:nvSpPr>
          <p:cNvPr id="754" name="Google Shape;754;p24"/>
          <p:cNvSpPr txBox="1"/>
          <p:nvPr/>
        </p:nvSpPr>
        <p:spPr>
          <a:xfrm>
            <a:off x="8919166" y="2679370"/>
            <a:ext cx="10684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Tactics</a:t>
            </a:r>
            <a:endParaRPr/>
          </a:p>
        </p:txBody>
      </p:sp>
      <p:pic>
        <p:nvPicPr>
          <p:cNvPr id="755" name="Google Shape;755;p24" descr="A picture containing diagram&#10;&#10;Description automatically generated"/>
          <p:cNvPicPr preferRelativeResize="0"/>
          <p:nvPr/>
        </p:nvPicPr>
        <p:blipFill rotWithShape="1">
          <a:blip r:embed="rId3">
            <a:alphaModFix/>
          </a:blip>
          <a:srcRect/>
          <a:stretch/>
        </p:blipFill>
        <p:spPr>
          <a:xfrm>
            <a:off x="8993124" y="1859380"/>
            <a:ext cx="533400" cy="752475"/>
          </a:xfrm>
          <a:prstGeom prst="rect">
            <a:avLst/>
          </a:prstGeom>
          <a:noFill/>
          <a:ln>
            <a:noFill/>
          </a:ln>
        </p:spPr>
      </p:pic>
      <p:sp>
        <p:nvSpPr>
          <p:cNvPr id="756" name="Google Shape;756;p24"/>
          <p:cNvSpPr txBox="1"/>
          <p:nvPr/>
        </p:nvSpPr>
        <p:spPr>
          <a:xfrm rot="-1320000">
            <a:off x="9843247" y="4204447"/>
            <a:ext cx="107576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IBM Plex Sans Medium"/>
                <a:ea typeface="IBM Plex Sans Medium"/>
                <a:cs typeface="IBM Plex Sans Medium"/>
                <a:sym typeface="IBM Plex Sans Medium"/>
              </a:rPr>
              <a:t>Click Here for Tactic</a:t>
            </a:r>
            <a:endParaRPr/>
          </a:p>
          <a:p>
            <a:pPr marL="0" marR="0" lvl="0" indent="0" algn="ctr" rtl="0">
              <a:spcBef>
                <a:spcPts val="0"/>
              </a:spcBef>
              <a:spcAft>
                <a:spcPts val="0"/>
              </a:spcAft>
              <a:buNone/>
            </a:pPr>
            <a:r>
              <a:rPr lang="en-US" sz="1200">
                <a:solidFill>
                  <a:schemeClr val="lt1"/>
                </a:solidFill>
                <a:latin typeface="IBM Plex Sans Medium"/>
                <a:ea typeface="IBM Plex Sans Medium"/>
                <a:cs typeface="IBM Plex Sans Medium"/>
                <a:sym typeface="IBM Plex Sans Medium"/>
              </a:rPr>
              <a:t> Sample</a:t>
            </a:r>
            <a:endParaRPr sz="1800">
              <a:solidFill>
                <a:schemeClr val="lt1"/>
              </a:solidFill>
              <a:latin typeface="IBM Plex Sans Medium"/>
              <a:ea typeface="IBM Plex Sans Medium"/>
              <a:cs typeface="IBM Plex Sans Medium"/>
              <a:sym typeface="IBM Plex Sans Medium"/>
            </a:endParaRPr>
          </a:p>
        </p:txBody>
      </p:sp>
      <p:sp>
        <p:nvSpPr>
          <p:cNvPr id="757" name="Google Shape;757;p24"/>
          <p:cNvSpPr/>
          <p:nvPr/>
        </p:nvSpPr>
        <p:spPr>
          <a:xfrm>
            <a:off x="1799216" y="2109395"/>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Objectives</a:t>
            </a:r>
            <a:endParaRPr/>
          </a:p>
        </p:txBody>
      </p:sp>
      <p:sp>
        <p:nvSpPr>
          <p:cNvPr id="758" name="Google Shape;758;p24"/>
          <p:cNvSpPr/>
          <p:nvPr/>
        </p:nvSpPr>
        <p:spPr>
          <a:xfrm>
            <a:off x="1799216" y="2808642"/>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Strategies</a:t>
            </a:r>
            <a:endParaRPr/>
          </a:p>
        </p:txBody>
      </p:sp>
      <p:sp>
        <p:nvSpPr>
          <p:cNvPr id="759" name="Google Shape;759;p24"/>
          <p:cNvSpPr/>
          <p:nvPr/>
        </p:nvSpPr>
        <p:spPr>
          <a:xfrm>
            <a:off x="1799215" y="3498924"/>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Tactics</a:t>
            </a:r>
            <a:endParaRPr/>
          </a:p>
        </p:txBody>
      </p:sp>
      <p:sp>
        <p:nvSpPr>
          <p:cNvPr id="760" name="Google Shape;760;p24"/>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Planning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25"/>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26</a:t>
            </a:fld>
            <a:endParaRPr sz="1333"/>
          </a:p>
        </p:txBody>
      </p:sp>
      <p:pic>
        <p:nvPicPr>
          <p:cNvPr id="766" name="Google Shape;766;p25" descr="Table&#10;&#10;Description automatically generated"/>
          <p:cNvPicPr preferRelativeResize="0"/>
          <p:nvPr/>
        </p:nvPicPr>
        <p:blipFill rotWithShape="1">
          <a:blip r:embed="rId3">
            <a:alphaModFix/>
          </a:blip>
          <a:srcRect/>
          <a:stretch/>
        </p:blipFill>
        <p:spPr>
          <a:xfrm>
            <a:off x="1954668" y="1129824"/>
            <a:ext cx="6884893" cy="4894575"/>
          </a:xfrm>
          <a:prstGeom prst="rect">
            <a:avLst/>
          </a:prstGeom>
          <a:noFill/>
          <a:ln>
            <a:noFill/>
          </a:ln>
        </p:spPr>
      </p:pic>
      <p:cxnSp>
        <p:nvCxnSpPr>
          <p:cNvPr id="767" name="Google Shape;767;p25"/>
          <p:cNvCxnSpPr/>
          <p:nvPr/>
        </p:nvCxnSpPr>
        <p:spPr>
          <a:xfrm>
            <a:off x="8489935" y="1802099"/>
            <a:ext cx="519957" cy="0"/>
          </a:xfrm>
          <a:prstGeom prst="straightConnector1">
            <a:avLst/>
          </a:prstGeom>
          <a:noFill/>
          <a:ln w="28575" cap="flat" cmpd="sng">
            <a:solidFill>
              <a:srgbClr val="FF0000"/>
            </a:solidFill>
            <a:prstDash val="solid"/>
            <a:miter lim="800000"/>
            <a:headEnd type="none" w="sm" len="sm"/>
            <a:tailEnd type="triangle" w="med" len="med"/>
          </a:ln>
        </p:spPr>
      </p:cxnSp>
      <p:sp>
        <p:nvSpPr>
          <p:cNvPr id="768" name="Google Shape;768;p25"/>
          <p:cNvSpPr txBox="1"/>
          <p:nvPr/>
        </p:nvSpPr>
        <p:spPr>
          <a:xfrm>
            <a:off x="8982995" y="1474887"/>
            <a:ext cx="27700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bg1"/>
                </a:solidFill>
                <a:latin typeface="IBM Plex Sans Medium"/>
                <a:ea typeface="IBM Plex Sans Medium"/>
                <a:cs typeface="IBM Plex Sans Medium"/>
                <a:sym typeface="IBM Plex Sans Medium"/>
              </a:rPr>
              <a:t>Tactics should be traced to one or more strategies or strategic action programs the tactic is aligned with. </a:t>
            </a:r>
            <a:endParaRPr>
              <a:solidFill>
                <a:schemeClr val="bg1"/>
              </a:solidFill>
            </a:endParaRPr>
          </a:p>
        </p:txBody>
      </p:sp>
      <p:cxnSp>
        <p:nvCxnSpPr>
          <p:cNvPr id="769" name="Google Shape;769;p25"/>
          <p:cNvCxnSpPr/>
          <p:nvPr/>
        </p:nvCxnSpPr>
        <p:spPr>
          <a:xfrm rot="10800000" flipH="1">
            <a:off x="8463041" y="1873817"/>
            <a:ext cx="555815" cy="430305"/>
          </a:xfrm>
          <a:prstGeom prst="straightConnector1">
            <a:avLst/>
          </a:prstGeom>
          <a:noFill/>
          <a:ln w="28575" cap="flat" cmpd="sng">
            <a:solidFill>
              <a:srgbClr val="FF0000"/>
            </a:solidFill>
            <a:prstDash val="solid"/>
            <a:miter lim="800000"/>
            <a:headEnd type="none" w="sm" len="sm"/>
            <a:tailEnd type="triangle" w="med" len="med"/>
          </a:ln>
        </p:spPr>
      </p:cxnSp>
      <p:sp>
        <p:nvSpPr>
          <p:cNvPr id="770" name="Google Shape;770;p25"/>
          <p:cNvSpPr txBox="1"/>
          <p:nvPr/>
        </p:nvSpPr>
        <p:spPr>
          <a:xfrm>
            <a:off x="194448" y="542712"/>
            <a:ext cx="43982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313C"/>
                </a:solidFill>
                <a:latin typeface="IBM Plex Sans Medium"/>
                <a:ea typeface="IBM Plex Sans Medium"/>
                <a:cs typeface="IBM Plex Sans Medium"/>
                <a:sym typeface="IBM Plex Sans Medium"/>
              </a:rPr>
              <a:t>Tactics Example: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6" name="Google Shape;776;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67031"/>
              </a:buClr>
              <a:buSzPts val="7200"/>
              <a:buFont typeface="Roboto Condensed"/>
              <a:buNone/>
            </a:pPr>
            <a:r>
              <a:rPr lang="en-US" sz="7200"/>
              <a:t>Evaluation</a:t>
            </a:r>
            <a:endParaRPr/>
          </a:p>
        </p:txBody>
      </p:sp>
      <p:pic>
        <p:nvPicPr>
          <p:cNvPr id="777" name="Google Shape;777;p26"/>
          <p:cNvPicPr preferRelativeResize="0"/>
          <p:nvPr/>
        </p:nvPicPr>
        <p:blipFill rotWithShape="1">
          <a:blip r:embed="rId3">
            <a:alphaModFix/>
          </a:blip>
          <a:srcRect/>
          <a:stretch/>
        </p:blipFill>
        <p:spPr>
          <a:xfrm>
            <a:off x="5279115" y="1586893"/>
            <a:ext cx="1633768" cy="163376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27"/>
          <p:cNvSpPr/>
          <p:nvPr/>
        </p:nvSpPr>
        <p:spPr>
          <a:xfrm>
            <a:off x="0" y="273424"/>
            <a:ext cx="12192000" cy="29452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784" name="Google Shape;784;p27"/>
          <p:cNvSpPr txBox="1"/>
          <p:nvPr/>
        </p:nvSpPr>
        <p:spPr>
          <a:xfrm>
            <a:off x="663389" y="923363"/>
            <a:ext cx="10954867"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There are typically two types of evaluations in Strategic Planning, Formative and Summative.  The main differences are as follows:</a:t>
            </a:r>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In formative evaluation you assess the status of the chapter at any point in time to drive change in behaviors or programs, where with summative evaluation you measure the extent to which the outcome of your efforts align to the Strategic plan over time.  </a:t>
            </a:r>
            <a:endParaRPr sz="1800">
              <a:solidFill>
                <a:schemeClr val="dk1"/>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p:txBody>
      </p:sp>
      <p:sp>
        <p:nvSpPr>
          <p:cNvPr id="785" name="Google Shape;785;p27"/>
          <p:cNvSpPr txBox="1"/>
          <p:nvPr/>
        </p:nvSpPr>
        <p:spPr>
          <a:xfrm>
            <a:off x="699246" y="466166"/>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Evaluation</a:t>
            </a:r>
            <a:endParaRPr/>
          </a:p>
        </p:txBody>
      </p:sp>
      <p:sp>
        <p:nvSpPr>
          <p:cNvPr id="786" name="Google Shape;786;p27"/>
          <p:cNvSpPr txBox="1"/>
          <p:nvPr/>
        </p:nvSpPr>
        <p:spPr>
          <a:xfrm>
            <a:off x="8731622" y="286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sp>
        <p:nvSpPr>
          <p:cNvPr id="787" name="Google Shape;787;p27"/>
          <p:cNvSpPr txBox="1"/>
          <p:nvPr/>
        </p:nvSpPr>
        <p:spPr>
          <a:xfrm>
            <a:off x="3870490" y="4994613"/>
            <a:ext cx="13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Formative Evaluation</a:t>
            </a:r>
            <a:endParaRPr/>
          </a:p>
        </p:txBody>
      </p:sp>
      <p:pic>
        <p:nvPicPr>
          <p:cNvPr id="788" name="Google Shape;788;p27" descr="A picture containing text, watch, clock, gauge&#10;&#10;Description automatically generated"/>
          <p:cNvPicPr preferRelativeResize="0"/>
          <p:nvPr/>
        </p:nvPicPr>
        <p:blipFill rotWithShape="1">
          <a:blip r:embed="rId3">
            <a:alphaModFix/>
          </a:blip>
          <a:srcRect/>
          <a:stretch/>
        </p:blipFill>
        <p:spPr>
          <a:xfrm>
            <a:off x="4191310" y="4315046"/>
            <a:ext cx="667871" cy="640417"/>
          </a:xfrm>
          <a:prstGeom prst="rect">
            <a:avLst/>
          </a:prstGeom>
          <a:noFill/>
          <a:ln>
            <a:noFill/>
          </a:ln>
        </p:spPr>
      </p:pic>
      <p:sp>
        <p:nvSpPr>
          <p:cNvPr id="789" name="Google Shape;789;p27"/>
          <p:cNvSpPr txBox="1"/>
          <p:nvPr/>
        </p:nvSpPr>
        <p:spPr>
          <a:xfrm>
            <a:off x="6518776" y="4994609"/>
            <a:ext cx="114019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Summative</a:t>
            </a:r>
            <a:endParaRPr sz="1800">
              <a:solidFill>
                <a:schemeClr val="dk1"/>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 Evaluation</a:t>
            </a:r>
            <a:endParaRPr sz="1800">
              <a:solidFill>
                <a:schemeClr val="dk1"/>
              </a:solidFill>
              <a:latin typeface="IBM Plex Sans Medium"/>
              <a:ea typeface="IBM Plex Sans Medium"/>
              <a:cs typeface="IBM Plex Sans Medium"/>
              <a:sym typeface="IBM Plex Sans Medium"/>
            </a:endParaRPr>
          </a:p>
        </p:txBody>
      </p:sp>
      <p:pic>
        <p:nvPicPr>
          <p:cNvPr id="790" name="Google Shape;790;p27" descr="A picture containing text, scoreboard&#10;&#10;Description automatically generated"/>
          <p:cNvPicPr preferRelativeResize="0"/>
          <p:nvPr/>
        </p:nvPicPr>
        <p:blipFill rotWithShape="1">
          <a:blip r:embed="rId4">
            <a:alphaModFix/>
          </a:blip>
          <a:srcRect l="5263" t="8109" r="-751" b="3968"/>
          <a:stretch/>
        </p:blipFill>
        <p:spPr>
          <a:xfrm>
            <a:off x="6698281" y="4315047"/>
            <a:ext cx="764973" cy="6787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7" name="Google Shape;797;p28"/>
          <p:cNvSpPr txBox="1"/>
          <p:nvPr/>
        </p:nvSpPr>
        <p:spPr>
          <a:xfrm>
            <a:off x="8731622" y="286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sp>
        <p:nvSpPr>
          <p:cNvPr id="798" name="Google Shape;798;p28"/>
          <p:cNvSpPr txBox="1"/>
          <p:nvPr/>
        </p:nvSpPr>
        <p:spPr>
          <a:xfrm>
            <a:off x="6653692" y="1969887"/>
            <a:ext cx="50584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89AC"/>
                </a:solidFill>
                <a:latin typeface="IBM Plex Sans"/>
                <a:ea typeface="IBM Plex Sans"/>
                <a:cs typeface="IBM Plex Sans"/>
                <a:sym typeface="IBM Plex Sans"/>
              </a:rPr>
              <a:t>Shows what has or has not been completed to date.  </a:t>
            </a:r>
            <a:r>
              <a:rPr lang="en-US" sz="1200">
                <a:solidFill>
                  <a:srgbClr val="0089AC"/>
                </a:solidFill>
                <a:latin typeface="IBM Plex Sans"/>
                <a:ea typeface="IBM Plex Sans"/>
                <a:cs typeface="IBM Plex Sans"/>
                <a:sym typeface="IBM Plex Sans"/>
              </a:rPr>
              <a:t>This type of evaluation can be undertaken at regular intervals as a form of developmental review.  </a:t>
            </a:r>
            <a:endParaRPr sz="1200">
              <a:solidFill>
                <a:srgbClr val="0089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200">
              <a:solidFill>
                <a:schemeClr val="dk1"/>
              </a:solidFill>
              <a:latin typeface="IBM Plex Sans Medium"/>
              <a:ea typeface="IBM Plex Sans Medium"/>
              <a:cs typeface="IBM Plex Sans Medium"/>
              <a:sym typeface="IBM Plex Sans Medium"/>
            </a:endParaRPr>
          </a:p>
          <a:p>
            <a:pPr marL="171450" marR="0" lvl="0" indent="-171450" algn="l" rtl="0">
              <a:spcBef>
                <a:spcPts val="0"/>
              </a:spcBef>
              <a:spcAft>
                <a:spcPts val="0"/>
              </a:spcAft>
              <a:buClr>
                <a:srgbClr val="0089AC"/>
              </a:buClr>
              <a:buSzPts val="1200"/>
              <a:buFont typeface="Arial"/>
              <a:buChar char="•"/>
            </a:pPr>
            <a:r>
              <a:rPr lang="en-US" sz="1200" b="1">
                <a:solidFill>
                  <a:srgbClr val="0089AC"/>
                </a:solidFill>
                <a:latin typeface="IBM Plex Sans"/>
                <a:ea typeface="IBM Plex Sans"/>
                <a:cs typeface="IBM Plex Sans"/>
                <a:sym typeface="IBM Plex Sans"/>
              </a:rPr>
              <a:t>Frequency/Criteria/Target</a:t>
            </a:r>
            <a:endParaRPr sz="1200" b="1">
              <a:solidFill>
                <a:srgbClr val="0089AC"/>
              </a:solidFill>
              <a:latin typeface="IBM Plex Sans Medium"/>
              <a:ea typeface="IBM Plex Sans Medium"/>
              <a:cs typeface="IBM Plex Sans Medium"/>
              <a:sym typeface="IBM Plex Sans Medium"/>
            </a:endParaRPr>
          </a:p>
          <a:p>
            <a:pPr marL="457200" marR="0" lvl="1" indent="0" algn="just" rtl="0">
              <a:spcBef>
                <a:spcPts val="0"/>
              </a:spcBef>
              <a:spcAft>
                <a:spcPts val="0"/>
              </a:spcAft>
              <a:buNone/>
            </a:pPr>
            <a:r>
              <a:rPr lang="en-US" sz="1200" b="0" i="0" u="none" strike="noStrike" cap="none">
                <a:solidFill>
                  <a:srgbClr val="0089AC"/>
                </a:solidFill>
                <a:latin typeface="IBM Plex Sans"/>
                <a:ea typeface="IBM Plex Sans"/>
                <a:cs typeface="IBM Plex Sans"/>
                <a:sym typeface="IBM Plex Sans"/>
              </a:rPr>
              <a:t>How often, against which criteria, for whom, and with respect to which, if any, goals and policies will the initial evaluation occur?  Will there be an initial evaluation only or a schedule of periodic evaluations?  </a:t>
            </a:r>
            <a:endParaRPr sz="1200" b="0" i="0" u="none" strike="noStrike" cap="none">
              <a:solidFill>
                <a:srgbClr val="0089AC"/>
              </a:solidFill>
              <a:latin typeface="IBM Plex Sans Medium"/>
              <a:ea typeface="IBM Plex Sans Medium"/>
              <a:cs typeface="IBM Plex Sans Medium"/>
              <a:sym typeface="IBM Plex Sans Medium"/>
            </a:endParaRPr>
          </a:p>
          <a:p>
            <a:pPr marL="171450" marR="0" lvl="0" indent="-171450" algn="l" rtl="0">
              <a:spcBef>
                <a:spcPts val="0"/>
              </a:spcBef>
              <a:spcAft>
                <a:spcPts val="0"/>
              </a:spcAft>
              <a:buClr>
                <a:srgbClr val="0089AC"/>
              </a:buClr>
              <a:buSzPts val="1200"/>
              <a:buFont typeface="Arial"/>
              <a:buChar char="•"/>
            </a:pPr>
            <a:r>
              <a:rPr lang="en-US" sz="1200" b="1">
                <a:solidFill>
                  <a:srgbClr val="0089AC"/>
                </a:solidFill>
                <a:latin typeface="IBM Plex Sans"/>
                <a:ea typeface="IBM Plex Sans"/>
                <a:cs typeface="IBM Plex Sans"/>
                <a:sym typeface="IBM Plex Sans"/>
              </a:rPr>
              <a:t>Goals/Objectives</a:t>
            </a:r>
            <a:endParaRPr sz="1200" b="1">
              <a:solidFill>
                <a:srgbClr val="0089AC"/>
              </a:solidFill>
              <a:latin typeface="IBM Plex Sans Medium"/>
              <a:ea typeface="IBM Plex Sans Medium"/>
              <a:cs typeface="IBM Plex Sans Medium"/>
              <a:sym typeface="IBM Plex Sans Medium"/>
            </a:endParaRPr>
          </a:p>
          <a:p>
            <a:pPr marL="457200" marR="0" lvl="1" indent="0" algn="l" rtl="0">
              <a:spcBef>
                <a:spcPts val="0"/>
              </a:spcBef>
              <a:spcAft>
                <a:spcPts val="0"/>
              </a:spcAft>
              <a:buNone/>
            </a:pPr>
            <a:r>
              <a:rPr lang="en-US" sz="1200" b="0" i="0" u="none" strike="noStrike" cap="none">
                <a:solidFill>
                  <a:srgbClr val="0089AC"/>
                </a:solidFill>
                <a:latin typeface="IBM Plex Sans"/>
                <a:ea typeface="IBM Plex Sans"/>
                <a:cs typeface="IBM Plex Sans"/>
                <a:sym typeface="IBM Plex Sans"/>
              </a:rPr>
              <a:t>What goals and objectives, as defined in this Strategic Plan, are progressing, and how well is the team achieving the goals at the point of evaluation?  </a:t>
            </a:r>
            <a:endParaRPr sz="1200" b="0" i="0" u="none" strike="noStrike" cap="none">
              <a:solidFill>
                <a:srgbClr val="0089AC"/>
              </a:solidFill>
              <a:latin typeface="IBM Plex Sans Medium"/>
              <a:ea typeface="IBM Plex Sans Medium"/>
              <a:cs typeface="IBM Plex Sans Medium"/>
              <a:sym typeface="IBM Plex Sans Medium"/>
            </a:endParaRPr>
          </a:p>
          <a:p>
            <a:pPr marL="171450" marR="0" lvl="0" indent="-171450" algn="l" rtl="0">
              <a:spcBef>
                <a:spcPts val="0"/>
              </a:spcBef>
              <a:spcAft>
                <a:spcPts val="0"/>
              </a:spcAft>
              <a:buClr>
                <a:srgbClr val="0089AC"/>
              </a:buClr>
              <a:buSzPts val="1200"/>
              <a:buFont typeface="Arial"/>
              <a:buChar char="•"/>
            </a:pPr>
            <a:r>
              <a:rPr lang="en-US" sz="1200" b="1">
                <a:solidFill>
                  <a:srgbClr val="0089AC"/>
                </a:solidFill>
                <a:latin typeface="IBM Plex Sans"/>
                <a:ea typeface="IBM Plex Sans"/>
                <a:cs typeface="IBM Plex Sans"/>
                <a:sym typeface="IBM Plex Sans"/>
              </a:rPr>
              <a:t>Information Usage</a:t>
            </a:r>
            <a:endParaRPr sz="1200" b="1">
              <a:solidFill>
                <a:srgbClr val="0089AC"/>
              </a:solidFill>
              <a:latin typeface="IBM Plex Sans Medium"/>
              <a:ea typeface="IBM Plex Sans Medium"/>
              <a:cs typeface="IBM Plex Sans Medium"/>
              <a:sym typeface="IBM Plex Sans Medium"/>
            </a:endParaRPr>
          </a:p>
          <a:p>
            <a:pPr marL="457200" marR="0" lvl="1" indent="0" algn="l" rtl="0">
              <a:spcBef>
                <a:spcPts val="0"/>
              </a:spcBef>
              <a:spcAft>
                <a:spcPts val="0"/>
              </a:spcAft>
              <a:buNone/>
            </a:pPr>
            <a:r>
              <a:rPr lang="en-US" sz="1200" b="0" i="0" u="none" strike="noStrike" cap="none">
                <a:solidFill>
                  <a:srgbClr val="0089AC"/>
                </a:solidFill>
                <a:latin typeface="IBM Plex Sans"/>
                <a:ea typeface="IBM Plex Sans"/>
                <a:cs typeface="IBM Plex Sans"/>
                <a:sym typeface="IBM Plex Sans"/>
              </a:rPr>
              <a:t>What will you do with the information you gather during the formative evaluation?</a:t>
            </a:r>
            <a:endParaRPr sz="1200" b="0" i="0" u="none" strike="noStrike" cap="none">
              <a:solidFill>
                <a:srgbClr val="0089AC"/>
              </a:solidFill>
              <a:latin typeface="IBM Plex Sans Medium"/>
              <a:ea typeface="IBM Plex Sans Medium"/>
              <a:cs typeface="IBM Plex Sans Medium"/>
              <a:sym typeface="IBM Plex Sans Medium"/>
            </a:endParaRPr>
          </a:p>
          <a:p>
            <a:pPr marL="171450" marR="0" lvl="0" indent="-171450" algn="l" rtl="0">
              <a:spcBef>
                <a:spcPts val="0"/>
              </a:spcBef>
              <a:spcAft>
                <a:spcPts val="0"/>
              </a:spcAft>
              <a:buClr>
                <a:srgbClr val="0089AC"/>
              </a:buClr>
              <a:buSzPts val="1200"/>
              <a:buFont typeface="Arial"/>
              <a:buChar char="•"/>
            </a:pPr>
            <a:r>
              <a:rPr lang="en-US" sz="1200" b="1">
                <a:solidFill>
                  <a:srgbClr val="0089AC"/>
                </a:solidFill>
                <a:latin typeface="IBM Plex Sans"/>
                <a:ea typeface="IBM Plex Sans"/>
                <a:cs typeface="IBM Plex Sans"/>
                <a:sym typeface="IBM Plex Sans"/>
              </a:rPr>
              <a:t>Move Forward Assessment</a:t>
            </a:r>
            <a:endParaRPr sz="1200" b="1">
              <a:solidFill>
                <a:srgbClr val="0089AC"/>
              </a:solidFill>
              <a:latin typeface="IBM Plex Sans Medium"/>
              <a:ea typeface="IBM Plex Sans Medium"/>
              <a:cs typeface="IBM Plex Sans Medium"/>
              <a:sym typeface="IBM Plex Sans Medium"/>
            </a:endParaRPr>
          </a:p>
          <a:p>
            <a:pPr marL="457200" marR="0" lvl="1" indent="0" algn="l" rtl="0">
              <a:spcBef>
                <a:spcPts val="0"/>
              </a:spcBef>
              <a:spcAft>
                <a:spcPts val="0"/>
              </a:spcAft>
              <a:buNone/>
            </a:pPr>
            <a:r>
              <a:rPr lang="en-US" sz="1200" b="0" i="0" u="none" strike="noStrike" cap="none">
                <a:solidFill>
                  <a:srgbClr val="0089AC"/>
                </a:solidFill>
                <a:latin typeface="IBM Plex Sans"/>
                <a:ea typeface="IBM Plex Sans"/>
                <a:cs typeface="IBM Plex Sans"/>
                <a:sym typeface="IBM Plex Sans"/>
              </a:rPr>
              <a:t>What now needs to be done, what has to happen in the future, and what should you desist from doing at this stage? </a:t>
            </a:r>
            <a:endParaRPr sz="1200" b="0" i="0" u="none" strike="noStrike" cap="none">
              <a:solidFill>
                <a:srgbClr val="0089AC"/>
              </a:solidFill>
              <a:latin typeface="IBM Plex Sans Medium"/>
              <a:ea typeface="IBM Plex Sans Medium"/>
              <a:cs typeface="IBM Plex Sans Medium"/>
              <a:sym typeface="IBM Plex Sans Medium"/>
            </a:endParaRPr>
          </a:p>
          <a:p>
            <a:pPr marL="171450" marR="0" lvl="0" indent="-171450" algn="l" rtl="0">
              <a:spcBef>
                <a:spcPts val="0"/>
              </a:spcBef>
              <a:spcAft>
                <a:spcPts val="0"/>
              </a:spcAft>
              <a:buClr>
                <a:srgbClr val="0089AC"/>
              </a:buClr>
              <a:buSzPts val="1200"/>
              <a:buFont typeface="Arial"/>
              <a:buChar char="•"/>
            </a:pPr>
            <a:r>
              <a:rPr lang="en-US" sz="1200" b="1">
                <a:solidFill>
                  <a:srgbClr val="0089AC"/>
                </a:solidFill>
                <a:latin typeface="IBM Plex Sans"/>
                <a:ea typeface="IBM Plex Sans"/>
                <a:cs typeface="IBM Plex Sans"/>
                <a:sym typeface="IBM Plex Sans"/>
              </a:rPr>
              <a:t>Alignment</a:t>
            </a:r>
            <a:endParaRPr sz="1200" b="1">
              <a:solidFill>
                <a:srgbClr val="0089AC"/>
              </a:solidFill>
              <a:latin typeface="IBM Plex Sans Medium"/>
              <a:ea typeface="IBM Plex Sans Medium"/>
              <a:cs typeface="IBM Plex Sans Medium"/>
              <a:sym typeface="IBM Plex Sans Medium"/>
            </a:endParaRPr>
          </a:p>
          <a:p>
            <a:pPr marL="457200" marR="0" lvl="1" indent="0" algn="l" rtl="0">
              <a:spcBef>
                <a:spcPts val="0"/>
              </a:spcBef>
              <a:spcAft>
                <a:spcPts val="0"/>
              </a:spcAft>
              <a:buNone/>
            </a:pPr>
            <a:r>
              <a:rPr lang="en-US" sz="1200" b="0" i="0" u="none" strike="noStrike" cap="none">
                <a:solidFill>
                  <a:srgbClr val="0089AC"/>
                </a:solidFill>
                <a:latin typeface="IBM Plex Sans"/>
                <a:ea typeface="IBM Plex Sans"/>
                <a:cs typeface="IBM Plex Sans"/>
                <a:sym typeface="IBM Plex Sans"/>
              </a:rPr>
              <a:t>To what extent does your progress so far align with the vision, mission and values espoused in the Strategic Plan?  </a:t>
            </a:r>
            <a:endParaRPr sz="1200" b="0" i="0" u="none" strike="noStrike" cap="none">
              <a:solidFill>
                <a:srgbClr val="0089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br>
              <a:rPr lang="en-US" sz="1200">
                <a:solidFill>
                  <a:schemeClr val="dk1"/>
                </a:solidFill>
                <a:latin typeface="IBM Plex Sans Medium"/>
                <a:ea typeface="IBM Plex Sans Medium"/>
                <a:cs typeface="IBM Plex Sans Medium"/>
                <a:sym typeface="IBM Plex Sans Medium"/>
              </a:rPr>
            </a:br>
            <a:endParaRPr sz="1200">
              <a:solidFill>
                <a:srgbClr val="0089AC"/>
              </a:solidFill>
              <a:latin typeface="IBM Plex Sans"/>
              <a:ea typeface="IBM Plex Sans"/>
              <a:cs typeface="IBM Plex Sans"/>
              <a:sym typeface="IBM Plex Sans"/>
            </a:endParaRPr>
          </a:p>
        </p:txBody>
      </p:sp>
      <p:sp>
        <p:nvSpPr>
          <p:cNvPr id="799" name="Google Shape;799;p28"/>
          <p:cNvSpPr txBox="1"/>
          <p:nvPr/>
        </p:nvSpPr>
        <p:spPr>
          <a:xfrm>
            <a:off x="8236851" y="1397225"/>
            <a:ext cx="12549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Formative Evaluation</a:t>
            </a:r>
            <a:endParaRPr/>
          </a:p>
        </p:txBody>
      </p:sp>
      <p:pic>
        <p:nvPicPr>
          <p:cNvPr id="800" name="Google Shape;800;p28" descr="A picture containing text, watch, clock, gauge&#10;&#10;Description automatically generated"/>
          <p:cNvPicPr preferRelativeResize="0"/>
          <p:nvPr/>
        </p:nvPicPr>
        <p:blipFill rotWithShape="1">
          <a:blip r:embed="rId3">
            <a:alphaModFix/>
          </a:blip>
          <a:srcRect/>
          <a:stretch/>
        </p:blipFill>
        <p:spPr>
          <a:xfrm>
            <a:off x="8530364" y="707346"/>
            <a:ext cx="667871" cy="640417"/>
          </a:xfrm>
          <a:prstGeom prst="rect">
            <a:avLst/>
          </a:prstGeom>
          <a:noFill/>
          <a:ln>
            <a:noFill/>
          </a:ln>
        </p:spPr>
      </p:pic>
      <p:sp>
        <p:nvSpPr>
          <p:cNvPr id="804" name="Google Shape;804;p28"/>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Evaluation</a:t>
            </a:r>
            <a:endParaRPr/>
          </a:p>
        </p:txBody>
      </p:sp>
      <p:sp>
        <p:nvSpPr>
          <p:cNvPr id="805" name="Google Shape;805;p28"/>
          <p:cNvSpPr/>
          <p:nvPr/>
        </p:nvSpPr>
        <p:spPr>
          <a:xfrm>
            <a:off x="1572769" y="2506657"/>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Formative Evaluation</a:t>
            </a:r>
            <a:endParaRPr/>
          </a:p>
        </p:txBody>
      </p:sp>
      <p:sp>
        <p:nvSpPr>
          <p:cNvPr id="806" name="Google Shape;806;p28"/>
          <p:cNvSpPr/>
          <p:nvPr/>
        </p:nvSpPr>
        <p:spPr>
          <a:xfrm>
            <a:off x="1572769" y="3187975"/>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Summative Evaluation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2"/>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F67031"/>
              </a:buClr>
              <a:buSzPts val="3600"/>
              <a:buFont typeface="Roboto Condensed"/>
              <a:buNone/>
            </a:pPr>
            <a:r>
              <a:rPr lang="en-US"/>
              <a:t>Agenda</a:t>
            </a:r>
            <a:endParaRPr/>
          </a:p>
        </p:txBody>
      </p:sp>
      <p:sp>
        <p:nvSpPr>
          <p:cNvPr id="454" name="Google Shape;454;p2"/>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rmAutofit/>
          </a:bodyPr>
          <a:lstStyle/>
          <a:p>
            <a:pPr marL="0" lvl="0" indent="0" algn="r" rtl="0">
              <a:lnSpc>
                <a:spcPct val="90000"/>
              </a:lnSpc>
              <a:spcBef>
                <a:spcPts val="0"/>
              </a:spcBef>
              <a:spcAft>
                <a:spcPts val="0"/>
              </a:spcAft>
              <a:buNone/>
            </a:pPr>
            <a:fld id="{00000000-1234-1234-1234-123412341234}" type="slidenum">
              <a:rPr lang="en-US" sz="500"/>
              <a:t>3</a:t>
            </a:fld>
            <a:endParaRPr sz="500"/>
          </a:p>
        </p:txBody>
      </p:sp>
      <p:grpSp>
        <p:nvGrpSpPr>
          <p:cNvPr id="456" name="Google Shape;456;p2"/>
          <p:cNvGrpSpPr/>
          <p:nvPr/>
        </p:nvGrpSpPr>
        <p:grpSpPr>
          <a:xfrm>
            <a:off x="1453503" y="2903905"/>
            <a:ext cx="9250777" cy="1929490"/>
            <a:chOff x="184541" y="1306018"/>
            <a:chExt cx="9250777" cy="1929490"/>
          </a:xfrm>
        </p:grpSpPr>
        <p:sp>
          <p:nvSpPr>
            <p:cNvPr id="457" name="Google Shape;457;p2"/>
            <p:cNvSpPr/>
            <p:nvPr/>
          </p:nvSpPr>
          <p:spPr>
            <a:xfrm>
              <a:off x="746743" y="1306018"/>
              <a:ext cx="919966" cy="91996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84541" y="2515508"/>
              <a:ext cx="204437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txBox="1"/>
            <p:nvPr/>
          </p:nvSpPr>
          <p:spPr>
            <a:xfrm>
              <a:off x="184541" y="2515508"/>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a:solidFill>
                    <a:srgbClr val="00313C"/>
                  </a:solidFill>
                  <a:latin typeface="IBM Plex Sans Medium"/>
                  <a:ea typeface="IBM Plex Sans Medium"/>
                  <a:cs typeface="IBM Plex Sans Medium"/>
                  <a:sym typeface="IBM Plex Sans Medium"/>
                </a:rPr>
                <a:t>Purpose and Approach</a:t>
              </a:r>
              <a:endParaRPr/>
            </a:p>
          </p:txBody>
        </p:sp>
        <p:sp>
          <p:nvSpPr>
            <p:cNvPr id="460" name="Google Shape;460;p2"/>
            <p:cNvSpPr/>
            <p:nvPr/>
          </p:nvSpPr>
          <p:spPr>
            <a:xfrm>
              <a:off x="3148879" y="1306018"/>
              <a:ext cx="919966" cy="919966"/>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2586677" y="2515508"/>
              <a:ext cx="204437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txBox="1"/>
            <p:nvPr/>
          </p:nvSpPr>
          <p:spPr>
            <a:xfrm>
              <a:off x="2586677" y="2515508"/>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a:solidFill>
                    <a:srgbClr val="00313C"/>
                  </a:solidFill>
                  <a:latin typeface="IBM Plex Sans Medium"/>
                  <a:ea typeface="IBM Plex Sans Medium"/>
                  <a:cs typeface="IBM Plex Sans Medium"/>
                  <a:sym typeface="IBM Plex Sans Medium"/>
                </a:rPr>
                <a:t>Planning</a:t>
              </a:r>
              <a:endParaRPr/>
            </a:p>
          </p:txBody>
        </p:sp>
        <p:sp>
          <p:nvSpPr>
            <p:cNvPr id="463" name="Google Shape;463;p2"/>
            <p:cNvSpPr/>
            <p:nvPr/>
          </p:nvSpPr>
          <p:spPr>
            <a:xfrm>
              <a:off x="5551014" y="1306018"/>
              <a:ext cx="919966" cy="91996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4988812" y="2515508"/>
              <a:ext cx="204437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txBox="1"/>
            <p:nvPr/>
          </p:nvSpPr>
          <p:spPr>
            <a:xfrm>
              <a:off x="4988812" y="2515508"/>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a:solidFill>
                    <a:srgbClr val="00313C"/>
                  </a:solidFill>
                  <a:latin typeface="IBM Plex Sans Medium"/>
                  <a:ea typeface="IBM Plex Sans Medium"/>
                  <a:cs typeface="IBM Plex Sans Medium"/>
                  <a:sym typeface="IBM Plex Sans Medium"/>
                </a:rPr>
                <a:t>Evaluation</a:t>
              </a:r>
              <a:endParaRPr/>
            </a:p>
          </p:txBody>
        </p:sp>
        <p:sp>
          <p:nvSpPr>
            <p:cNvPr id="466" name="Google Shape;466;p2"/>
            <p:cNvSpPr/>
            <p:nvPr/>
          </p:nvSpPr>
          <p:spPr>
            <a:xfrm>
              <a:off x="7953150" y="1306018"/>
              <a:ext cx="919966" cy="919966"/>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390948" y="2515508"/>
              <a:ext cx="204437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txBox="1"/>
            <p:nvPr/>
          </p:nvSpPr>
          <p:spPr>
            <a:xfrm>
              <a:off x="7390948" y="2515508"/>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a:solidFill>
                    <a:srgbClr val="00313C"/>
                  </a:solidFill>
                  <a:latin typeface="IBM Plex Sans Medium"/>
                  <a:ea typeface="IBM Plex Sans Medium"/>
                  <a:cs typeface="IBM Plex Sans Medium"/>
                  <a:sym typeface="IBM Plex Sans Medium"/>
                </a:rPr>
                <a:t>Facilitation</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29"/>
          <p:cNvSpPr/>
          <p:nvPr/>
        </p:nvSpPr>
        <p:spPr>
          <a:xfrm>
            <a:off x="0" y="273424"/>
            <a:ext cx="5806440" cy="594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814" name="Google Shape;814;p29"/>
          <p:cNvSpPr txBox="1"/>
          <p:nvPr/>
        </p:nvSpPr>
        <p:spPr>
          <a:xfrm>
            <a:off x="8731622" y="286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sp>
        <p:nvSpPr>
          <p:cNvPr id="815" name="Google Shape;815;p29"/>
          <p:cNvSpPr txBox="1"/>
          <p:nvPr/>
        </p:nvSpPr>
        <p:spPr>
          <a:xfrm>
            <a:off x="6848856" y="2481939"/>
            <a:ext cx="4562856" cy="424731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rgbClr val="0089AC"/>
                </a:solidFill>
                <a:latin typeface="IBM Plex Sans"/>
                <a:ea typeface="IBM Plex Sans"/>
                <a:cs typeface="IBM Plex Sans"/>
                <a:sym typeface="IBM Plex Sans"/>
              </a:rPr>
              <a:t>Summative Evaluation shows what has, or has not, been achieved insofar as the Strategic Plan is concerned</a:t>
            </a:r>
            <a:r>
              <a:rPr lang="en-US" sz="1200">
                <a:solidFill>
                  <a:srgbClr val="0089AC"/>
                </a:solidFill>
                <a:latin typeface="IBM Plex Sans"/>
                <a:ea typeface="IBM Plex Sans"/>
                <a:cs typeface="IBM Plex Sans"/>
                <a:sym typeface="IBM Plex Sans"/>
              </a:rPr>
              <a:t>.  </a:t>
            </a:r>
            <a:endParaRPr sz="1200">
              <a:solidFill>
                <a:srgbClr val="0089AC"/>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200">
              <a:solidFill>
                <a:srgbClr val="0089AC"/>
              </a:solidFill>
              <a:latin typeface="IBM Plex Sans"/>
              <a:ea typeface="IBM Plex Sans"/>
              <a:cs typeface="IBM Plex Sans"/>
              <a:sym typeface="IBM Plex Sans"/>
            </a:endParaRPr>
          </a:p>
          <a:p>
            <a:pPr marL="285750" marR="0" lvl="0" indent="-285750" algn="just" rtl="0">
              <a:spcBef>
                <a:spcPts val="0"/>
              </a:spcBef>
              <a:spcAft>
                <a:spcPts val="0"/>
              </a:spcAft>
              <a:buClr>
                <a:srgbClr val="0089AC"/>
              </a:buClr>
              <a:buSzPts val="1200"/>
              <a:buFont typeface="Arial"/>
              <a:buChar char="•"/>
            </a:pPr>
            <a:r>
              <a:rPr lang="en-US" sz="1200" b="1">
                <a:solidFill>
                  <a:srgbClr val="0089AC"/>
                </a:solidFill>
                <a:latin typeface="IBM Plex Sans"/>
                <a:ea typeface="IBM Plex Sans"/>
                <a:cs typeface="IBM Plex Sans"/>
                <a:sym typeface="IBM Plex Sans"/>
              </a:rPr>
              <a:t>Frequency/Criteria/Target</a:t>
            </a:r>
            <a:endParaRPr sz="1200" b="1">
              <a:solidFill>
                <a:srgbClr val="0089AC"/>
              </a:solidFill>
              <a:latin typeface="IBM Plex Sans Medium"/>
              <a:ea typeface="IBM Plex Sans Medium"/>
              <a:cs typeface="IBM Plex Sans Medium"/>
              <a:sym typeface="IBM Plex Sans Medium"/>
            </a:endParaRPr>
          </a:p>
          <a:p>
            <a:pPr marL="457200" marR="0" lvl="1" indent="0" algn="just" rtl="0">
              <a:spcBef>
                <a:spcPts val="0"/>
              </a:spcBef>
              <a:spcAft>
                <a:spcPts val="0"/>
              </a:spcAft>
              <a:buNone/>
            </a:pPr>
            <a:r>
              <a:rPr lang="en-US" sz="1200" b="0" i="0" u="none" strike="noStrike" cap="none">
                <a:solidFill>
                  <a:srgbClr val="0089AC"/>
                </a:solidFill>
                <a:latin typeface="IBM Plex Sans"/>
                <a:ea typeface="IBM Plex Sans"/>
                <a:cs typeface="IBM Plex Sans"/>
                <a:sym typeface="IBM Plex Sans"/>
              </a:rPr>
              <a:t>How often, against which criteria, for whom, and with respect to which, if any, goals and policies will the final evaluation occur?  </a:t>
            </a:r>
            <a:endParaRPr sz="1200" b="0" i="0" u="none" strike="noStrike" cap="none">
              <a:solidFill>
                <a:srgbClr val="0089AC"/>
              </a:solidFill>
              <a:latin typeface="IBM Plex Sans Medium"/>
              <a:ea typeface="IBM Plex Sans Medium"/>
              <a:cs typeface="IBM Plex Sans Medium"/>
              <a:sym typeface="IBM Plex Sans Medium"/>
            </a:endParaRPr>
          </a:p>
          <a:p>
            <a:pPr marL="171450" marR="0" lvl="0" indent="-171450" algn="just" rtl="0">
              <a:spcBef>
                <a:spcPts val="0"/>
              </a:spcBef>
              <a:spcAft>
                <a:spcPts val="0"/>
              </a:spcAft>
              <a:buClr>
                <a:srgbClr val="0089AC"/>
              </a:buClr>
              <a:buSzPts val="1200"/>
              <a:buFont typeface="Arial"/>
              <a:buChar char="•"/>
            </a:pPr>
            <a:r>
              <a:rPr lang="en-US" sz="1200" b="1">
                <a:solidFill>
                  <a:srgbClr val="0089AC"/>
                </a:solidFill>
                <a:latin typeface="IBM Plex Sans"/>
                <a:ea typeface="IBM Plex Sans"/>
                <a:cs typeface="IBM Plex Sans"/>
                <a:sym typeface="IBM Plex Sans"/>
              </a:rPr>
              <a:t>Reporting Evaluation</a:t>
            </a:r>
            <a:endParaRPr sz="1200" b="1">
              <a:solidFill>
                <a:srgbClr val="0089AC"/>
              </a:solidFill>
              <a:latin typeface="IBM Plex Sans Medium"/>
              <a:ea typeface="IBM Plex Sans Medium"/>
              <a:cs typeface="IBM Plex Sans Medium"/>
              <a:sym typeface="IBM Plex Sans Medium"/>
            </a:endParaRPr>
          </a:p>
          <a:p>
            <a:pPr marL="457200" marR="0" lvl="1" indent="0" algn="just" rtl="0">
              <a:spcBef>
                <a:spcPts val="0"/>
              </a:spcBef>
              <a:spcAft>
                <a:spcPts val="0"/>
              </a:spcAft>
              <a:buNone/>
            </a:pPr>
            <a:r>
              <a:rPr lang="en-US" sz="1200" b="0" i="0" u="none" strike="noStrike" cap="none">
                <a:solidFill>
                  <a:srgbClr val="0089AC"/>
                </a:solidFill>
                <a:latin typeface="IBM Plex Sans"/>
                <a:ea typeface="IBM Plex Sans"/>
                <a:cs typeface="IBM Plex Sans"/>
                <a:sym typeface="IBM Plex Sans"/>
              </a:rPr>
              <a:t>To what extent has your operational plan and the various annual reports prepared addressed the Strategic Plan?</a:t>
            </a:r>
            <a:endParaRPr sz="1200" b="0" i="0" u="none" strike="noStrike" cap="none">
              <a:solidFill>
                <a:srgbClr val="0089AC"/>
              </a:solidFill>
              <a:latin typeface="IBM Plex Sans Medium"/>
              <a:ea typeface="IBM Plex Sans Medium"/>
              <a:cs typeface="IBM Plex Sans Medium"/>
              <a:sym typeface="IBM Plex Sans Medium"/>
            </a:endParaRPr>
          </a:p>
          <a:p>
            <a:pPr marL="171450" marR="0" lvl="0" indent="-171450" algn="just" rtl="0">
              <a:spcBef>
                <a:spcPts val="0"/>
              </a:spcBef>
              <a:spcAft>
                <a:spcPts val="0"/>
              </a:spcAft>
              <a:buClr>
                <a:srgbClr val="0089AC"/>
              </a:buClr>
              <a:buSzPts val="1200"/>
              <a:buFont typeface="Arial"/>
              <a:buChar char="•"/>
            </a:pPr>
            <a:r>
              <a:rPr lang="en-US" sz="1200" b="1">
                <a:solidFill>
                  <a:srgbClr val="0089AC"/>
                </a:solidFill>
                <a:latin typeface="IBM Plex Sans"/>
                <a:ea typeface="IBM Plex Sans"/>
                <a:cs typeface="IBM Plex Sans"/>
                <a:sym typeface="IBM Plex Sans"/>
              </a:rPr>
              <a:t>Data Management</a:t>
            </a:r>
            <a:endParaRPr sz="1200" b="1">
              <a:solidFill>
                <a:srgbClr val="0089AC"/>
              </a:solidFill>
              <a:latin typeface="IBM Plex Sans Medium"/>
              <a:ea typeface="IBM Plex Sans Medium"/>
              <a:cs typeface="IBM Plex Sans Medium"/>
              <a:sym typeface="IBM Plex Sans Medium"/>
            </a:endParaRPr>
          </a:p>
          <a:p>
            <a:pPr marL="457200" marR="0" lvl="1" indent="0" algn="just" rtl="0">
              <a:spcBef>
                <a:spcPts val="0"/>
              </a:spcBef>
              <a:spcAft>
                <a:spcPts val="0"/>
              </a:spcAft>
              <a:buNone/>
            </a:pPr>
            <a:r>
              <a:rPr lang="en-US" sz="1200" b="0" i="0" u="none" strike="noStrike" cap="none">
                <a:solidFill>
                  <a:srgbClr val="0089AC"/>
                </a:solidFill>
                <a:latin typeface="IBM Plex Sans"/>
                <a:ea typeface="IBM Plex Sans"/>
                <a:cs typeface="IBM Plex Sans"/>
                <a:sym typeface="IBM Plex Sans"/>
              </a:rPr>
              <a:t>How can the data gathered when completing the summative evaluation be used for informing the next cycle of Strategic Planning?</a:t>
            </a:r>
            <a:endParaRPr sz="1200" b="0" i="0" u="none" strike="noStrike" cap="none">
              <a:solidFill>
                <a:srgbClr val="0089AC"/>
              </a:solidFill>
              <a:latin typeface="IBM Plex Sans Medium"/>
              <a:ea typeface="IBM Plex Sans Medium"/>
              <a:cs typeface="IBM Plex Sans Medium"/>
              <a:sym typeface="IBM Plex Sans Medium"/>
            </a:endParaRPr>
          </a:p>
          <a:p>
            <a:pPr marL="171450" marR="0" lvl="0" indent="-171450" algn="just" rtl="0">
              <a:spcBef>
                <a:spcPts val="0"/>
              </a:spcBef>
              <a:spcAft>
                <a:spcPts val="0"/>
              </a:spcAft>
              <a:buClr>
                <a:srgbClr val="0089AC"/>
              </a:buClr>
              <a:buSzPts val="1200"/>
              <a:buFont typeface="Arial"/>
              <a:buChar char="•"/>
            </a:pPr>
            <a:r>
              <a:rPr lang="en-US" sz="1200" b="1">
                <a:solidFill>
                  <a:srgbClr val="0089AC"/>
                </a:solidFill>
                <a:latin typeface="IBM Plex Sans"/>
                <a:ea typeface="IBM Plex Sans"/>
                <a:cs typeface="IBM Plex Sans"/>
                <a:sym typeface="IBM Plex Sans"/>
              </a:rPr>
              <a:t>Final Assessment and Management</a:t>
            </a:r>
            <a:endParaRPr sz="1200" b="1">
              <a:solidFill>
                <a:srgbClr val="0089AC"/>
              </a:solidFill>
              <a:latin typeface="IBM Plex Sans Medium"/>
              <a:ea typeface="IBM Plex Sans Medium"/>
              <a:cs typeface="IBM Plex Sans Medium"/>
              <a:sym typeface="IBM Plex Sans Medium"/>
            </a:endParaRPr>
          </a:p>
          <a:p>
            <a:pPr marL="457200" marR="0" lvl="1" indent="0" algn="just" rtl="0">
              <a:spcBef>
                <a:spcPts val="0"/>
              </a:spcBef>
              <a:spcAft>
                <a:spcPts val="0"/>
              </a:spcAft>
              <a:buNone/>
            </a:pPr>
            <a:r>
              <a:rPr lang="en-US" sz="1200" b="0" i="0" u="none" strike="noStrike" cap="none">
                <a:solidFill>
                  <a:srgbClr val="0089AC"/>
                </a:solidFill>
                <a:latin typeface="IBM Plex Sans"/>
                <a:ea typeface="IBM Plex Sans"/>
                <a:cs typeface="IBM Plex Sans"/>
                <a:sym typeface="IBM Plex Sans"/>
              </a:rPr>
              <a:t>How valid are the tenets the team has operated under for the duration of the Strategic Plan?  Do they still apply, and if not, why should they be revised?</a:t>
            </a:r>
            <a:endParaRPr sz="1200" b="0" i="0" u="none" strike="noStrike" cap="none">
              <a:solidFill>
                <a:srgbClr val="0089AC"/>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br>
              <a:rPr lang="en-US" sz="1800">
                <a:solidFill>
                  <a:schemeClr val="dk1"/>
                </a:solidFill>
                <a:latin typeface="IBM Plex Sans Medium"/>
                <a:ea typeface="IBM Plex Sans Medium"/>
                <a:cs typeface="IBM Plex Sans Medium"/>
                <a:sym typeface="IBM Plex Sans Medium"/>
              </a:rPr>
            </a:br>
            <a:endParaRPr sz="1800">
              <a:solidFill>
                <a:schemeClr val="dk1"/>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br>
              <a:rPr lang="en-US" sz="1000">
                <a:solidFill>
                  <a:schemeClr val="dk1"/>
                </a:solidFill>
                <a:latin typeface="IBM Plex Sans Medium"/>
                <a:ea typeface="IBM Plex Sans Medium"/>
                <a:cs typeface="IBM Plex Sans Medium"/>
                <a:sym typeface="IBM Plex Sans Medium"/>
              </a:rPr>
            </a:br>
            <a:endParaRPr sz="1000">
              <a:solidFill>
                <a:srgbClr val="0089AC"/>
              </a:solidFill>
              <a:latin typeface="IBM Plex Sans"/>
              <a:ea typeface="IBM Plex Sans"/>
              <a:cs typeface="IBM Plex Sans"/>
              <a:sym typeface="IBM Plex Sans"/>
            </a:endParaRPr>
          </a:p>
        </p:txBody>
      </p:sp>
      <p:sp>
        <p:nvSpPr>
          <p:cNvPr id="816" name="Google Shape;816;p29"/>
          <p:cNvSpPr txBox="1"/>
          <p:nvPr/>
        </p:nvSpPr>
        <p:spPr>
          <a:xfrm>
            <a:off x="8677118" y="1899232"/>
            <a:ext cx="114019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Summative</a:t>
            </a:r>
            <a:endParaRPr sz="1800">
              <a:solidFill>
                <a:schemeClr val="dk1"/>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 Evaluation</a:t>
            </a:r>
            <a:endParaRPr sz="1800">
              <a:solidFill>
                <a:schemeClr val="dk1"/>
              </a:solidFill>
              <a:latin typeface="IBM Plex Sans Medium"/>
              <a:ea typeface="IBM Plex Sans Medium"/>
              <a:cs typeface="IBM Plex Sans Medium"/>
              <a:sym typeface="IBM Plex Sans Medium"/>
            </a:endParaRPr>
          </a:p>
        </p:txBody>
      </p:sp>
      <p:pic>
        <p:nvPicPr>
          <p:cNvPr id="817" name="Google Shape;817;p29" descr="A picture containing text, scoreboard&#10;&#10;Description automatically generated"/>
          <p:cNvPicPr preferRelativeResize="0"/>
          <p:nvPr/>
        </p:nvPicPr>
        <p:blipFill rotWithShape="1">
          <a:blip r:embed="rId3">
            <a:alphaModFix/>
          </a:blip>
          <a:srcRect l="5263" t="8109" r="-751" b="3968"/>
          <a:stretch/>
        </p:blipFill>
        <p:spPr>
          <a:xfrm>
            <a:off x="8821114" y="1240326"/>
            <a:ext cx="769493" cy="682807"/>
          </a:xfrm>
          <a:prstGeom prst="rect">
            <a:avLst/>
          </a:prstGeom>
          <a:noFill/>
          <a:ln>
            <a:noFill/>
          </a:ln>
        </p:spPr>
      </p:pic>
      <p:sp>
        <p:nvSpPr>
          <p:cNvPr id="818" name="Google Shape;818;p29"/>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Evaluation</a:t>
            </a:r>
            <a:endParaRPr/>
          </a:p>
        </p:txBody>
      </p:sp>
      <p:sp>
        <p:nvSpPr>
          <p:cNvPr id="819" name="Google Shape;819;p29"/>
          <p:cNvSpPr/>
          <p:nvPr/>
        </p:nvSpPr>
        <p:spPr>
          <a:xfrm>
            <a:off x="1581913" y="2510117"/>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Formative Evaluation</a:t>
            </a:r>
            <a:endParaRPr/>
          </a:p>
        </p:txBody>
      </p:sp>
      <p:sp>
        <p:nvSpPr>
          <p:cNvPr id="820" name="Google Shape;820;p29"/>
          <p:cNvSpPr/>
          <p:nvPr/>
        </p:nvSpPr>
        <p:spPr>
          <a:xfrm>
            <a:off x="1581913" y="3191435"/>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Summative Evaluation</a:t>
            </a:r>
            <a:endParaRPr/>
          </a:p>
        </p:txBody>
      </p:sp>
      <p:sp>
        <p:nvSpPr>
          <p:cNvPr id="821" name="Google Shape;821;p29"/>
          <p:cNvSpPr txBox="1"/>
          <p:nvPr/>
        </p:nvSpPr>
        <p:spPr>
          <a:xfrm>
            <a:off x="280295" y="5950787"/>
            <a:ext cx="533711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lt1"/>
                </a:solidFill>
                <a:latin typeface="IBM Plex Sans Medium"/>
                <a:ea typeface="IBM Plex Sans Medium"/>
                <a:cs typeface="IBM Plex Sans Medium"/>
                <a:sym typeface="IBM Plex Sans Medium"/>
              </a:rPr>
              <a:t>Note:  some teams may prefer to maintain both assessment types in a single scorecard.</a:t>
            </a:r>
            <a:endParaRPr sz="1000">
              <a:solidFill>
                <a:schemeClr val="lt1"/>
              </a:solidFill>
              <a:latin typeface="IBM Plex Sans Medium"/>
              <a:ea typeface="IBM Plex Sans Medium"/>
              <a:cs typeface="IBM Plex Sans Medium"/>
              <a:sym typeface="IBM Plex Sans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2" name="Title 1">
            <a:extLst>
              <a:ext uri="{FF2B5EF4-FFF2-40B4-BE49-F238E27FC236}">
                <a16:creationId xmlns:a16="http://schemas.microsoft.com/office/drawing/2014/main" id="{5238640E-FEE8-5D65-EC15-9B7F22269254}"/>
              </a:ext>
            </a:extLst>
          </p:cNvPr>
          <p:cNvSpPr>
            <a:spLocks noGrp="1"/>
          </p:cNvSpPr>
          <p:nvPr>
            <p:ph type="title"/>
          </p:nvPr>
        </p:nvSpPr>
        <p:spPr>
          <a:xfrm>
            <a:off x="1286256" y="400568"/>
            <a:ext cx="9619488" cy="586314"/>
          </a:xfrm>
        </p:spPr>
        <p:txBody>
          <a:bodyPr/>
          <a:lstStyle/>
          <a:p>
            <a:r>
              <a:rPr lang="en-CA"/>
              <a:t>SCORECARD Example</a:t>
            </a:r>
          </a:p>
        </p:txBody>
      </p:sp>
      <p:pic>
        <p:nvPicPr>
          <p:cNvPr id="827" name="Google Shape;827;p30" descr="Table, timeline&#10;&#10;Description automatically generated"/>
          <p:cNvPicPr preferRelativeResize="0"/>
          <p:nvPr/>
        </p:nvPicPr>
        <p:blipFill rotWithShape="1">
          <a:blip r:embed="rId3">
            <a:alphaModFix/>
          </a:blip>
          <a:srcRect/>
          <a:stretch/>
        </p:blipFill>
        <p:spPr>
          <a:xfrm>
            <a:off x="2185925" y="1038190"/>
            <a:ext cx="7611035" cy="53163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4" name="Google Shape;834;p3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67031"/>
              </a:buClr>
              <a:buSzPts val="7200"/>
              <a:buFont typeface="Roboto Condensed"/>
              <a:buNone/>
            </a:pPr>
            <a:r>
              <a:rPr lang="en-US" sz="7200"/>
              <a:t>Facilitation</a:t>
            </a:r>
            <a:endParaRPr/>
          </a:p>
        </p:txBody>
      </p:sp>
      <p:sp>
        <p:nvSpPr>
          <p:cNvPr id="833" name="Google Shape;833;p31"/>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rmAutofit/>
          </a:bodyPr>
          <a:lstStyle/>
          <a:p>
            <a:pPr marL="0" lvl="0" indent="0" algn="r" rtl="0">
              <a:lnSpc>
                <a:spcPct val="90000"/>
              </a:lnSpc>
              <a:spcBef>
                <a:spcPts val="0"/>
              </a:spcBef>
              <a:spcAft>
                <a:spcPts val="0"/>
              </a:spcAft>
              <a:buNone/>
            </a:pPr>
            <a:fld id="{00000000-1234-1234-1234-123412341234}" type="slidenum">
              <a:rPr lang="en-US" sz="500"/>
              <a:t>32</a:t>
            </a:fld>
            <a:endParaRPr sz="500"/>
          </a:p>
        </p:txBody>
      </p:sp>
      <p:pic>
        <p:nvPicPr>
          <p:cNvPr id="835" name="Google Shape;835;p31"/>
          <p:cNvPicPr preferRelativeResize="0"/>
          <p:nvPr/>
        </p:nvPicPr>
        <p:blipFill rotWithShape="1">
          <a:blip r:embed="rId3">
            <a:alphaModFix/>
          </a:blip>
          <a:srcRect/>
          <a:stretch/>
        </p:blipFill>
        <p:spPr>
          <a:xfrm>
            <a:off x="5278929" y="2612116"/>
            <a:ext cx="1633768" cy="163376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2"/>
          <p:cNvSpPr/>
          <p:nvPr/>
        </p:nvSpPr>
        <p:spPr>
          <a:xfrm>
            <a:off x="-1" y="-1"/>
            <a:ext cx="8301313" cy="635049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841" name="Google Shape;841;p32"/>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33</a:t>
            </a:fld>
            <a:endParaRPr sz="1333"/>
          </a:p>
        </p:txBody>
      </p:sp>
      <p:sp>
        <p:nvSpPr>
          <p:cNvPr id="842" name="Google Shape;842;p32"/>
          <p:cNvSpPr txBox="1"/>
          <p:nvPr/>
        </p:nvSpPr>
        <p:spPr>
          <a:xfrm>
            <a:off x="9484660" y="2788023"/>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844" name="Google Shape;844;p32"/>
          <p:cNvSpPr txBox="1"/>
          <p:nvPr/>
        </p:nvSpPr>
        <p:spPr>
          <a:xfrm>
            <a:off x="11252284" y="5352436"/>
            <a:ext cx="54437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FFFFFF"/>
                </a:solidFill>
                <a:latin typeface="IBM Plex Sans Medium"/>
                <a:ea typeface="IBM Plex Sans Medium"/>
                <a:cs typeface="IBM Plex Sans Medium"/>
                <a:sym typeface="IBM Plex Sans Medium"/>
              </a:rPr>
              <a:t>Click for Sample Scorecard</a:t>
            </a:r>
            <a:endParaRPr/>
          </a:p>
        </p:txBody>
      </p:sp>
      <p:sp>
        <p:nvSpPr>
          <p:cNvPr id="845" name="Google Shape;845;p32"/>
          <p:cNvSpPr txBox="1"/>
          <p:nvPr/>
        </p:nvSpPr>
        <p:spPr>
          <a:xfrm>
            <a:off x="8417857" y="1109273"/>
            <a:ext cx="351416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0089AC"/>
                </a:solidFill>
                <a:latin typeface="IBM Plex Sans Medium"/>
                <a:ea typeface="IBM Plex Sans Medium"/>
                <a:cs typeface="IBM Plex Sans Medium"/>
                <a:sym typeface="IBM Plex Sans Medium"/>
              </a:rPr>
              <a:t>Recommended Steps for </a:t>
            </a:r>
            <a:endParaRPr/>
          </a:p>
          <a:p>
            <a:pPr marL="0" marR="0" lvl="0" indent="0" algn="ctr" rtl="0">
              <a:spcBef>
                <a:spcPts val="0"/>
              </a:spcBef>
              <a:spcAft>
                <a:spcPts val="0"/>
              </a:spcAft>
              <a:buNone/>
            </a:pPr>
            <a:r>
              <a:rPr lang="en-US" sz="1400" b="1">
                <a:solidFill>
                  <a:srgbClr val="0089AC"/>
                </a:solidFill>
                <a:latin typeface="IBM Plex Sans Medium"/>
                <a:ea typeface="IBM Plex Sans Medium"/>
                <a:cs typeface="IBM Plex Sans Medium"/>
                <a:sym typeface="IBM Plex Sans Medium"/>
              </a:rPr>
              <a:t>Facilitating a Strategic Planning Session</a:t>
            </a:r>
            <a:endParaRPr/>
          </a:p>
          <a:p>
            <a:pPr marL="0" marR="0" lvl="0" indent="0" algn="ctr" rtl="0">
              <a:spcBef>
                <a:spcPts val="0"/>
              </a:spcBef>
              <a:spcAft>
                <a:spcPts val="0"/>
              </a:spcAft>
              <a:buNone/>
            </a:pPr>
            <a:endParaRPr sz="1400" b="1">
              <a:solidFill>
                <a:srgbClr val="0089A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endParaRPr sz="1400" b="1">
              <a:solidFill>
                <a:srgbClr val="0089AC"/>
              </a:solidFill>
              <a:latin typeface="IBM Plex Sans Medium"/>
              <a:ea typeface="IBM Plex Sans Medium"/>
              <a:cs typeface="IBM Plex Sans Medium"/>
              <a:sym typeface="IBM Plex Sans Medium"/>
            </a:endParaRPr>
          </a:p>
        </p:txBody>
      </p:sp>
      <p:sp>
        <p:nvSpPr>
          <p:cNvPr id="846" name="Google Shape;846;p32"/>
          <p:cNvSpPr txBox="1"/>
          <p:nvPr/>
        </p:nvSpPr>
        <p:spPr>
          <a:xfrm>
            <a:off x="8435790" y="1878284"/>
            <a:ext cx="3612776" cy="430887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89AC"/>
              </a:buClr>
              <a:buSzPts val="1200"/>
              <a:buFont typeface="Arial"/>
              <a:buChar char="•"/>
            </a:pPr>
            <a:r>
              <a:rPr lang="en-US" sz="1200">
                <a:solidFill>
                  <a:srgbClr val="0089AC"/>
                </a:solidFill>
                <a:latin typeface="IBM Plex Sans Medium"/>
                <a:ea typeface="IBM Plex Sans Medium"/>
                <a:cs typeface="IBM Plex Sans Medium"/>
                <a:sym typeface="IBM Plex Sans Medium"/>
              </a:rPr>
              <a:t>Agree on a session facilitator</a:t>
            </a:r>
            <a:endParaRPr/>
          </a:p>
          <a:p>
            <a:pPr marL="285750" marR="0" lvl="0" indent="-209550" algn="just" rtl="0">
              <a:spcBef>
                <a:spcPts val="0"/>
              </a:spcBef>
              <a:spcAft>
                <a:spcPts val="0"/>
              </a:spcAft>
              <a:buClr>
                <a:schemeClr val="dk1"/>
              </a:buClr>
              <a:buSzPts val="1200"/>
              <a:buFont typeface="Arial"/>
              <a:buNone/>
            </a:pPr>
            <a:endParaRPr sz="120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r>
              <a:rPr lang="en-US" sz="1200">
                <a:solidFill>
                  <a:srgbClr val="0089AC"/>
                </a:solidFill>
                <a:latin typeface="IBM Plex Sans Medium"/>
                <a:ea typeface="IBM Plex Sans Medium"/>
                <a:cs typeface="IBM Plex Sans Medium"/>
                <a:sym typeface="IBM Plex Sans Medium"/>
              </a:rPr>
              <a:t>Schedule the session w/ board and program leads</a:t>
            </a:r>
            <a:endParaRPr/>
          </a:p>
          <a:p>
            <a:pPr marL="285750" marR="0" lvl="0" indent="-209550" algn="just" rtl="0">
              <a:spcBef>
                <a:spcPts val="0"/>
              </a:spcBef>
              <a:spcAft>
                <a:spcPts val="0"/>
              </a:spcAft>
              <a:buClr>
                <a:schemeClr val="dk1"/>
              </a:buClr>
              <a:buSzPts val="1200"/>
              <a:buFont typeface="Arial"/>
              <a:buNone/>
            </a:pPr>
            <a:endParaRPr sz="120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r>
              <a:rPr lang="en-US" sz="1200">
                <a:solidFill>
                  <a:srgbClr val="0089AC"/>
                </a:solidFill>
                <a:latin typeface="IBM Plex Sans Medium"/>
                <a:ea typeface="IBM Plex Sans Medium"/>
                <a:cs typeface="IBM Plex Sans Medium"/>
                <a:sym typeface="IBM Plex Sans Medium"/>
              </a:rPr>
              <a:t>Prepare all session materials and select tools to be used in advance</a:t>
            </a:r>
            <a:endParaRPr/>
          </a:p>
          <a:p>
            <a:pPr marL="285750" marR="0" lvl="0" indent="-209550" algn="just" rtl="0">
              <a:spcBef>
                <a:spcPts val="0"/>
              </a:spcBef>
              <a:spcAft>
                <a:spcPts val="0"/>
              </a:spcAft>
              <a:buClr>
                <a:schemeClr val="dk1"/>
              </a:buClr>
              <a:buSzPts val="1200"/>
              <a:buFont typeface="Arial"/>
              <a:buNone/>
            </a:pPr>
            <a:endParaRPr sz="120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r>
              <a:rPr lang="en-US" sz="1200">
                <a:solidFill>
                  <a:srgbClr val="0089AC"/>
                </a:solidFill>
                <a:latin typeface="IBM Plex Sans Medium"/>
                <a:ea typeface="IBM Plex Sans Medium"/>
                <a:cs typeface="IBM Plex Sans Medium"/>
                <a:sym typeface="IBM Plex Sans Medium"/>
              </a:rPr>
              <a:t>Email materials to all attendees</a:t>
            </a:r>
            <a:endParaRPr/>
          </a:p>
          <a:p>
            <a:pPr marL="285750" marR="0" lvl="0" indent="-209550" algn="just" rtl="0">
              <a:spcBef>
                <a:spcPts val="0"/>
              </a:spcBef>
              <a:spcAft>
                <a:spcPts val="0"/>
              </a:spcAft>
              <a:buClr>
                <a:schemeClr val="dk1"/>
              </a:buClr>
              <a:buSzPts val="1200"/>
              <a:buFont typeface="Arial"/>
              <a:buNone/>
            </a:pPr>
            <a:endParaRPr sz="120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r>
              <a:rPr lang="en-US" sz="1200">
                <a:solidFill>
                  <a:srgbClr val="0089AC"/>
                </a:solidFill>
                <a:latin typeface="IBM Plex Sans Medium"/>
                <a:ea typeface="IBM Plex Sans Medium"/>
                <a:cs typeface="IBM Plex Sans Medium"/>
                <a:sym typeface="IBM Plex Sans Medium"/>
              </a:rPr>
              <a:t>Ensure engagement from all attendees during the session</a:t>
            </a:r>
            <a:endParaRPr/>
          </a:p>
          <a:p>
            <a:pPr marL="285750" marR="0" lvl="0" indent="-209550" algn="just" rtl="0">
              <a:spcBef>
                <a:spcPts val="0"/>
              </a:spcBef>
              <a:spcAft>
                <a:spcPts val="0"/>
              </a:spcAft>
              <a:buClr>
                <a:schemeClr val="dk1"/>
              </a:buClr>
              <a:buSzPts val="1200"/>
              <a:buFont typeface="Arial"/>
              <a:buNone/>
            </a:pPr>
            <a:endParaRPr sz="120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r>
              <a:rPr lang="en-US" sz="1200">
                <a:solidFill>
                  <a:srgbClr val="0089AC"/>
                </a:solidFill>
                <a:latin typeface="IBM Plex Sans Medium"/>
                <a:ea typeface="IBM Plex Sans Medium"/>
                <a:cs typeface="IBM Plex Sans Medium"/>
                <a:sym typeface="IBM Plex Sans Medium"/>
              </a:rPr>
              <a:t>Send draft of Strategic Plan to all attendees after the session for final review</a:t>
            </a:r>
            <a:endParaRPr/>
          </a:p>
          <a:p>
            <a:pPr marL="285750" marR="0" lvl="0" indent="-209550" algn="just" rtl="0">
              <a:spcBef>
                <a:spcPts val="0"/>
              </a:spcBef>
              <a:spcAft>
                <a:spcPts val="0"/>
              </a:spcAft>
              <a:buClr>
                <a:schemeClr val="dk1"/>
              </a:buClr>
              <a:buSzPts val="1200"/>
              <a:buFont typeface="Arial"/>
              <a:buNone/>
            </a:pPr>
            <a:endParaRPr sz="120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r>
              <a:rPr lang="en-US" sz="1200">
                <a:solidFill>
                  <a:srgbClr val="0089AC"/>
                </a:solidFill>
                <a:latin typeface="IBM Plex Sans Medium"/>
                <a:ea typeface="IBM Plex Sans Medium"/>
                <a:cs typeface="IBM Plex Sans Medium"/>
                <a:sym typeface="IBM Plex Sans Medium"/>
              </a:rPr>
              <a:t>Update and store the final draft of the plan to the Chapter's member-access document repository</a:t>
            </a:r>
            <a:endParaRPr/>
          </a:p>
          <a:p>
            <a:pPr marL="285750" marR="0" lvl="0" indent="-209550" algn="just" rtl="0">
              <a:spcBef>
                <a:spcPts val="0"/>
              </a:spcBef>
              <a:spcAft>
                <a:spcPts val="0"/>
              </a:spcAft>
              <a:buClr>
                <a:schemeClr val="dk1"/>
              </a:buClr>
              <a:buSzPts val="1200"/>
              <a:buFont typeface="Arial"/>
              <a:buNone/>
            </a:pPr>
            <a:endParaRPr sz="120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r>
              <a:rPr lang="en-US" sz="1200">
                <a:solidFill>
                  <a:srgbClr val="0089AC"/>
                </a:solidFill>
                <a:latin typeface="IBM Plex Sans Medium"/>
                <a:ea typeface="IBM Plex Sans Medium"/>
                <a:cs typeface="IBM Plex Sans Medium"/>
                <a:sym typeface="IBM Plex Sans Medium"/>
              </a:rPr>
              <a:t>Communicate Strategic Plan Summary to Chapter at large</a:t>
            </a:r>
            <a:endParaRPr/>
          </a:p>
          <a:p>
            <a:pPr marL="285750" marR="0" lvl="0" indent="-222250" algn="just" rtl="0">
              <a:spcBef>
                <a:spcPts val="0"/>
              </a:spcBef>
              <a:spcAft>
                <a:spcPts val="0"/>
              </a:spcAft>
              <a:buClr>
                <a:schemeClr val="dk1"/>
              </a:buClr>
              <a:buSzPts val="1000"/>
              <a:buFont typeface="Arial"/>
              <a:buNone/>
            </a:pPr>
            <a:endParaRPr sz="1000">
              <a:solidFill>
                <a:schemeClr val="dk1"/>
              </a:solidFill>
              <a:latin typeface="IBM Plex Sans Medium"/>
              <a:ea typeface="IBM Plex Sans Medium"/>
              <a:cs typeface="IBM Plex Sans Medium"/>
              <a:sym typeface="IBM Plex Sans Medium"/>
            </a:endParaRPr>
          </a:p>
        </p:txBody>
      </p:sp>
      <p:sp>
        <p:nvSpPr>
          <p:cNvPr id="847" name="Google Shape;847;p32"/>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Facilitation</a:t>
            </a:r>
            <a:endParaRPr/>
          </a:p>
        </p:txBody>
      </p:sp>
      <p:sp>
        <p:nvSpPr>
          <p:cNvPr id="848" name="Google Shape;848;p32"/>
          <p:cNvSpPr txBox="1"/>
          <p:nvPr/>
        </p:nvSpPr>
        <p:spPr>
          <a:xfrm>
            <a:off x="394447" y="849818"/>
            <a:ext cx="7576361"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Facilitation doesn’t come naturally to everyone.  The hands, heart and head of facilitation skills involve the following:</a:t>
            </a:r>
            <a:endParaRPr sz="1800">
              <a:solidFill>
                <a:schemeClr val="dk1"/>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p:txBody>
      </p:sp>
      <p:sp>
        <p:nvSpPr>
          <p:cNvPr id="849" name="Google Shape;849;p32"/>
          <p:cNvSpPr/>
          <p:nvPr/>
        </p:nvSpPr>
        <p:spPr>
          <a:xfrm>
            <a:off x="298577" y="2798591"/>
            <a:ext cx="1945680" cy="2733690"/>
          </a:xfrm>
          <a:prstGeom prst="rect">
            <a:avLst/>
          </a:prstGeom>
          <a:solidFill>
            <a:srgbClr val="EF9D6D"/>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Preparing</a:t>
            </a:r>
            <a:br>
              <a:rPr lang="en-US" sz="1400">
                <a:solidFill>
                  <a:srgbClr val="00313C"/>
                </a:solidFill>
                <a:latin typeface="IBM Plex Sans Medium"/>
                <a:ea typeface="IBM Plex Sans Medium"/>
                <a:cs typeface="IBM Plex Sans Medium"/>
                <a:sym typeface="IBM Plex Sans Medium"/>
              </a:rPr>
            </a:b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Designing</a:t>
            </a:r>
            <a:br>
              <a:rPr lang="en-US" sz="1400">
                <a:solidFill>
                  <a:srgbClr val="00313C"/>
                </a:solidFill>
                <a:latin typeface="IBM Plex Sans Medium"/>
                <a:ea typeface="IBM Plex Sans Medium"/>
                <a:cs typeface="IBM Plex Sans Medium"/>
                <a:sym typeface="IBM Plex Sans Medium"/>
              </a:rPr>
            </a:b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Moderating</a:t>
            </a:r>
            <a:br>
              <a:rPr lang="en-US" sz="1400">
                <a:solidFill>
                  <a:srgbClr val="00313C"/>
                </a:solidFill>
                <a:latin typeface="IBM Plex Sans Medium"/>
                <a:ea typeface="IBM Plex Sans Medium"/>
                <a:cs typeface="IBM Plex Sans Medium"/>
                <a:sym typeface="IBM Plex Sans Medium"/>
              </a:rPr>
            </a:b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Reporting</a:t>
            </a:r>
            <a:endParaRPr/>
          </a:p>
          <a:p>
            <a:pPr marL="0" marR="0" lvl="0" indent="0" algn="ctr" rtl="0">
              <a:spcBef>
                <a:spcPts val="0"/>
              </a:spcBef>
              <a:spcAft>
                <a:spcPts val="0"/>
              </a:spcAft>
              <a:buNone/>
            </a:pP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endParaRPr sz="1400">
              <a:solidFill>
                <a:srgbClr val="00313C"/>
              </a:solidFill>
              <a:latin typeface="IBM Plex Sans Medium"/>
              <a:ea typeface="IBM Plex Sans Medium"/>
              <a:cs typeface="IBM Plex Sans Medium"/>
              <a:sym typeface="IBM Plex Sans Medium"/>
            </a:endParaRPr>
          </a:p>
        </p:txBody>
      </p:sp>
      <p:sp>
        <p:nvSpPr>
          <p:cNvPr id="850" name="Google Shape;850;p32"/>
          <p:cNvSpPr/>
          <p:nvPr/>
        </p:nvSpPr>
        <p:spPr>
          <a:xfrm>
            <a:off x="656039" y="1756278"/>
            <a:ext cx="1309184" cy="129945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IBM Plex Sans Medium"/>
              <a:ea typeface="IBM Plex Sans Medium"/>
              <a:cs typeface="IBM Plex Sans Medium"/>
              <a:sym typeface="IBM Plex Sans Medium"/>
            </a:endParaRPr>
          </a:p>
        </p:txBody>
      </p:sp>
      <p:pic>
        <p:nvPicPr>
          <p:cNvPr id="851" name="Google Shape;851;p32" descr="Raised hand outline"/>
          <p:cNvPicPr preferRelativeResize="0"/>
          <p:nvPr/>
        </p:nvPicPr>
        <p:blipFill rotWithShape="1">
          <a:blip r:embed="rId3">
            <a:alphaModFix/>
          </a:blip>
          <a:srcRect/>
          <a:stretch/>
        </p:blipFill>
        <p:spPr>
          <a:xfrm>
            <a:off x="893133" y="1935095"/>
            <a:ext cx="914400" cy="914400"/>
          </a:xfrm>
          <a:prstGeom prst="rect">
            <a:avLst/>
          </a:prstGeom>
          <a:noFill/>
          <a:ln>
            <a:noFill/>
          </a:ln>
        </p:spPr>
      </p:pic>
      <p:sp>
        <p:nvSpPr>
          <p:cNvPr id="852" name="Google Shape;852;p32"/>
          <p:cNvSpPr/>
          <p:nvPr/>
        </p:nvSpPr>
        <p:spPr>
          <a:xfrm>
            <a:off x="3107358" y="2803412"/>
            <a:ext cx="1945680" cy="2733690"/>
          </a:xfrm>
          <a:prstGeom prst="rect">
            <a:avLst/>
          </a:prstGeom>
          <a:solidFill>
            <a:srgbClr val="EF9D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Curiosity</a:t>
            </a:r>
            <a:br>
              <a:rPr lang="en-US" sz="1400">
                <a:solidFill>
                  <a:srgbClr val="00313C"/>
                </a:solidFill>
                <a:latin typeface="IBM Plex Sans Medium"/>
                <a:ea typeface="IBM Plex Sans Medium"/>
                <a:cs typeface="IBM Plex Sans Medium"/>
                <a:sym typeface="IBM Plex Sans Medium"/>
              </a:rPr>
            </a:b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Trust</a:t>
            </a:r>
            <a:br>
              <a:rPr lang="en-US" sz="1400">
                <a:solidFill>
                  <a:srgbClr val="00313C"/>
                </a:solidFill>
                <a:latin typeface="IBM Plex Sans Medium"/>
                <a:ea typeface="IBM Plex Sans Medium"/>
                <a:cs typeface="IBM Plex Sans Medium"/>
                <a:sym typeface="IBM Plex Sans Medium"/>
              </a:rPr>
            </a:b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Flexibility</a:t>
            </a:r>
            <a:br>
              <a:rPr lang="en-US" sz="1400">
                <a:solidFill>
                  <a:srgbClr val="00313C"/>
                </a:solidFill>
                <a:latin typeface="IBM Plex Sans Medium"/>
                <a:ea typeface="IBM Plex Sans Medium"/>
                <a:cs typeface="IBM Plex Sans Medium"/>
                <a:sym typeface="IBM Plex Sans Medium"/>
              </a:rPr>
            </a:b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Neutrality</a:t>
            </a:r>
            <a:br>
              <a:rPr lang="en-US" sz="1400">
                <a:solidFill>
                  <a:srgbClr val="00313C"/>
                </a:solidFill>
                <a:latin typeface="IBM Plex Sans Medium"/>
                <a:ea typeface="IBM Plex Sans Medium"/>
                <a:cs typeface="IBM Plex Sans Medium"/>
                <a:sym typeface="IBM Plex Sans Medium"/>
              </a:rPr>
            </a:b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Self-Awareness</a:t>
            </a:r>
            <a:endParaRPr/>
          </a:p>
        </p:txBody>
      </p:sp>
      <p:sp>
        <p:nvSpPr>
          <p:cNvPr id="853" name="Google Shape;853;p32"/>
          <p:cNvSpPr/>
          <p:nvPr/>
        </p:nvSpPr>
        <p:spPr>
          <a:xfrm>
            <a:off x="5806318" y="2798591"/>
            <a:ext cx="1945680" cy="2733690"/>
          </a:xfrm>
          <a:prstGeom prst="rect">
            <a:avLst/>
          </a:prstGeom>
          <a:solidFill>
            <a:srgbClr val="EF9D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Tools &amp; methods</a:t>
            </a:r>
            <a:br>
              <a:rPr lang="en-US" sz="1400">
                <a:solidFill>
                  <a:srgbClr val="00313C"/>
                </a:solidFill>
                <a:latin typeface="IBM Plex Sans Medium"/>
                <a:ea typeface="IBM Plex Sans Medium"/>
                <a:cs typeface="IBM Plex Sans Medium"/>
                <a:sym typeface="IBM Plex Sans Medium"/>
              </a:rPr>
            </a:b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Project  Management</a:t>
            </a:r>
            <a:br>
              <a:rPr lang="en-US" sz="1400">
                <a:solidFill>
                  <a:srgbClr val="00313C"/>
                </a:solidFill>
                <a:latin typeface="IBM Plex Sans Medium"/>
                <a:ea typeface="IBM Plex Sans Medium"/>
                <a:cs typeface="IBM Plex Sans Medium"/>
                <a:sym typeface="IBM Plex Sans Medium"/>
              </a:rPr>
            </a:b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US" sz="1400">
                <a:solidFill>
                  <a:srgbClr val="00313C"/>
                </a:solidFill>
                <a:latin typeface="IBM Plex Sans Medium"/>
                <a:ea typeface="IBM Plex Sans Medium"/>
                <a:cs typeface="IBM Plex Sans Medium"/>
                <a:sym typeface="IBM Plex Sans Medium"/>
              </a:rPr>
              <a:t>Reading group dynamics</a:t>
            </a:r>
            <a:endParaRPr/>
          </a:p>
          <a:p>
            <a:pPr marL="0" marR="0" lvl="0" indent="0" algn="ctr" rtl="0">
              <a:spcBef>
                <a:spcPts val="0"/>
              </a:spcBef>
              <a:spcAft>
                <a:spcPts val="0"/>
              </a:spcAft>
              <a:buNone/>
            </a:pPr>
            <a:endParaRPr sz="140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endParaRPr sz="1400">
              <a:solidFill>
                <a:srgbClr val="00313C"/>
              </a:solidFill>
              <a:latin typeface="IBM Plex Sans Medium"/>
              <a:ea typeface="IBM Plex Sans Medium"/>
              <a:cs typeface="IBM Plex Sans Medium"/>
              <a:sym typeface="IBM Plex Sans Medium"/>
            </a:endParaRPr>
          </a:p>
        </p:txBody>
      </p:sp>
      <p:sp>
        <p:nvSpPr>
          <p:cNvPr id="854" name="Google Shape;854;p32"/>
          <p:cNvSpPr/>
          <p:nvPr/>
        </p:nvSpPr>
        <p:spPr>
          <a:xfrm>
            <a:off x="3397455" y="1756277"/>
            <a:ext cx="1309184" cy="1299459"/>
          </a:xfrm>
          <a:prstGeom prst="ellipse">
            <a:avLst/>
          </a:prstGeom>
          <a:solidFill>
            <a:schemeClr val="accent1"/>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IBM Plex Sans Medium"/>
              <a:ea typeface="IBM Plex Sans Medium"/>
              <a:cs typeface="IBM Plex Sans Medium"/>
              <a:sym typeface="IBM Plex Sans Medium"/>
            </a:endParaRPr>
          </a:p>
        </p:txBody>
      </p:sp>
      <p:pic>
        <p:nvPicPr>
          <p:cNvPr id="855" name="Google Shape;855;p32" descr="Heart outline"/>
          <p:cNvPicPr preferRelativeResize="0"/>
          <p:nvPr/>
        </p:nvPicPr>
        <p:blipFill rotWithShape="1">
          <a:blip r:embed="rId4">
            <a:alphaModFix/>
          </a:blip>
          <a:srcRect/>
          <a:stretch/>
        </p:blipFill>
        <p:spPr>
          <a:xfrm>
            <a:off x="3594847" y="2018540"/>
            <a:ext cx="914400" cy="914400"/>
          </a:xfrm>
          <a:prstGeom prst="rect">
            <a:avLst/>
          </a:prstGeom>
          <a:noFill/>
          <a:ln>
            <a:noFill/>
          </a:ln>
        </p:spPr>
      </p:pic>
      <p:sp>
        <p:nvSpPr>
          <p:cNvPr id="856" name="Google Shape;856;p32"/>
          <p:cNvSpPr/>
          <p:nvPr/>
        </p:nvSpPr>
        <p:spPr>
          <a:xfrm>
            <a:off x="6154920" y="1756276"/>
            <a:ext cx="1309184" cy="1299459"/>
          </a:xfrm>
          <a:prstGeom prst="ellipse">
            <a:avLst/>
          </a:prstGeom>
          <a:solidFill>
            <a:schemeClr val="accent1"/>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IBM Plex Sans Medium"/>
              <a:ea typeface="IBM Plex Sans Medium"/>
              <a:cs typeface="IBM Plex Sans Medium"/>
              <a:sym typeface="IBM Plex Sans Medium"/>
            </a:endParaRPr>
          </a:p>
        </p:txBody>
      </p:sp>
      <p:pic>
        <p:nvPicPr>
          <p:cNvPr id="857" name="Google Shape;857;p32" descr="Head with gears outline"/>
          <p:cNvPicPr preferRelativeResize="0"/>
          <p:nvPr/>
        </p:nvPicPr>
        <p:blipFill rotWithShape="1">
          <a:blip r:embed="rId5">
            <a:alphaModFix/>
          </a:blip>
          <a:srcRect/>
          <a:stretch/>
        </p:blipFill>
        <p:spPr>
          <a:xfrm>
            <a:off x="6406268" y="2001455"/>
            <a:ext cx="914400" cy="914400"/>
          </a:xfrm>
          <a:prstGeom prst="rect">
            <a:avLst/>
          </a:prstGeom>
          <a:noFill/>
          <a:ln>
            <a:noFill/>
          </a:ln>
        </p:spPr>
      </p:pic>
      <p:sp>
        <p:nvSpPr>
          <p:cNvPr id="858" name="Google Shape;858;p32"/>
          <p:cNvSpPr txBox="1"/>
          <p:nvPr/>
        </p:nvSpPr>
        <p:spPr>
          <a:xfrm>
            <a:off x="1965283" y="5860563"/>
            <a:ext cx="430769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a:solidFill>
                  <a:schemeClr val="bg1"/>
                </a:solidFill>
                <a:latin typeface="IBM Plex Sans Medium"/>
                <a:ea typeface="IBM Plex Sans Medium"/>
                <a:cs typeface="IBM Plex Sans Medium"/>
                <a:sym typeface="IBM Plex Sans Medium"/>
                <a:hlinkClick r:id="rId6">
                  <a:extLst>
                    <a:ext uri="{A12FA001-AC4F-418D-AE19-62706E023703}">
                      <ahyp:hlinkClr xmlns:ahyp="http://schemas.microsoft.com/office/drawing/2018/hyperlinkcolor" val="tx"/>
                    </a:ext>
                  </a:extLst>
                </a:hlinkClick>
              </a:rPr>
              <a:t>What are facilitation skills and how to improve them? </a:t>
            </a:r>
            <a:endParaRPr sz="1000">
              <a:solidFill>
                <a:schemeClr val="bg1"/>
              </a:solidFill>
              <a:latin typeface="IBM Plex Sans Medium"/>
              <a:ea typeface="IBM Plex Sans Medium"/>
              <a:cs typeface="IBM Plex Sans Medium"/>
              <a:sym typeface="IBM Plex Sans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4" name="Google Shape;864;p33"/>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F67031"/>
              </a:buClr>
              <a:buSzPct val="100000"/>
              <a:buFont typeface="Roboto Condensed"/>
              <a:buNone/>
            </a:pPr>
            <a:r>
              <a:rPr lang="en-US"/>
              <a:t>Resources</a:t>
            </a:r>
            <a:br>
              <a:rPr lang="en-US"/>
            </a:br>
            <a:endParaRPr/>
          </a:p>
        </p:txBody>
      </p:sp>
      <p:sp>
        <p:nvSpPr>
          <p:cNvPr id="865" name="Google Shape;865;p33"/>
          <p:cNvSpPr txBox="1">
            <a:spLocks noGrp="1"/>
          </p:cNvSpPr>
          <p:nvPr>
            <p:ph sz="quarter" idx="10"/>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F494F"/>
              </a:buClr>
              <a:buSzPts val="2800"/>
              <a:buNone/>
            </a:pPr>
            <a:r>
              <a:rPr lang="en-US"/>
              <a:t>Strategic Planning Session Guide:</a:t>
            </a:r>
          </a:p>
          <a:p>
            <a:pPr marL="0" lvl="0" indent="0" algn="l" rtl="0">
              <a:lnSpc>
                <a:spcPct val="100000"/>
              </a:lnSpc>
              <a:spcBef>
                <a:spcPts val="0"/>
              </a:spcBef>
              <a:spcAft>
                <a:spcPts val="0"/>
              </a:spcAft>
              <a:buClr>
                <a:srgbClr val="2F494F"/>
              </a:buClr>
              <a:buSzPts val="2800"/>
              <a:buNone/>
            </a:pPr>
            <a:r>
              <a:rPr lang="en-US" sz="1600">
                <a:hlinkClick r:id="rId3"/>
              </a:rPr>
              <a:t>https://www.iiba.org/globalassets/myiiba---only-secure-material/chapters/chapter-resources/strategic-financial-and-business-planning/strategic-planning-session-guide.pdf</a:t>
            </a:r>
            <a:endParaRPr lang="en-US" sz="1600"/>
          </a:p>
          <a:p>
            <a:pPr marL="0" lvl="0" indent="0" algn="l" rtl="0">
              <a:lnSpc>
                <a:spcPct val="100000"/>
              </a:lnSpc>
              <a:spcBef>
                <a:spcPts val="0"/>
              </a:spcBef>
              <a:spcAft>
                <a:spcPts val="0"/>
              </a:spcAft>
              <a:buClr>
                <a:srgbClr val="2F494F"/>
              </a:buClr>
              <a:buSzPts val="2800"/>
              <a:buNone/>
            </a:pPr>
            <a:endParaRPr lang="en-US" sz="1400"/>
          </a:p>
          <a:p>
            <a:pPr marL="0" lvl="0" indent="0" algn="l" rtl="0">
              <a:lnSpc>
                <a:spcPct val="100000"/>
              </a:lnSpc>
              <a:spcBef>
                <a:spcPts val="0"/>
              </a:spcBef>
              <a:spcAft>
                <a:spcPts val="0"/>
              </a:spcAft>
              <a:buClr>
                <a:srgbClr val="2F494F"/>
              </a:buClr>
              <a:buSzPts val="2800"/>
              <a:buNone/>
            </a:pPr>
            <a:r>
              <a:rPr lang="en-US"/>
              <a:t>Strategic Plan Template:</a:t>
            </a:r>
          </a:p>
          <a:p>
            <a:pPr marL="0" lvl="0" indent="0" algn="l" rtl="0">
              <a:lnSpc>
                <a:spcPct val="100000"/>
              </a:lnSpc>
              <a:spcBef>
                <a:spcPts val="0"/>
              </a:spcBef>
              <a:spcAft>
                <a:spcPts val="0"/>
              </a:spcAft>
              <a:buClr>
                <a:srgbClr val="2F494F"/>
              </a:buClr>
              <a:buSzPts val="2800"/>
              <a:buNone/>
            </a:pPr>
            <a:r>
              <a:rPr lang="en-US" sz="1600">
                <a:hlinkClick r:id="rId4"/>
              </a:rPr>
              <a:t>https://docs.google.com/document/d/1_VAc3YSHYWuPFZt0HmHjuWWg8pzq1Dus/edit?usp=sharing&amp;ouid=113821677380438363164&amp;rtpof=true&amp;sd=true</a:t>
            </a:r>
            <a:endParaRPr lang="en-US" sz="1600"/>
          </a:p>
          <a:p>
            <a:pPr marL="0" lvl="0" indent="0" algn="l" rtl="0">
              <a:lnSpc>
                <a:spcPct val="100000"/>
              </a:lnSpc>
              <a:spcBef>
                <a:spcPts val="0"/>
              </a:spcBef>
              <a:spcAft>
                <a:spcPts val="0"/>
              </a:spcAft>
              <a:buClr>
                <a:srgbClr val="2F494F"/>
              </a:buClr>
              <a:buSzPts val="2800"/>
              <a:buNone/>
            </a:pPr>
            <a:endParaRPr lang="en-US" sz="1600"/>
          </a:p>
          <a:p>
            <a:pPr marL="0" lvl="0" indent="0" algn="l" rtl="0">
              <a:lnSpc>
                <a:spcPct val="100000"/>
              </a:lnSpc>
              <a:spcBef>
                <a:spcPts val="0"/>
              </a:spcBef>
              <a:spcAft>
                <a:spcPts val="0"/>
              </a:spcAft>
              <a:buClr>
                <a:srgbClr val="2F494F"/>
              </a:buClr>
              <a:buSzPts val="2800"/>
              <a:buNone/>
            </a:pPr>
            <a:endParaRPr lang="en-US" sz="1400"/>
          </a:p>
          <a:p>
            <a:pPr marL="0" lvl="0" indent="0" algn="l" rtl="0">
              <a:lnSpc>
                <a:spcPct val="100000"/>
              </a:lnSpc>
              <a:spcBef>
                <a:spcPts val="0"/>
              </a:spcBef>
              <a:spcAft>
                <a:spcPts val="0"/>
              </a:spcAft>
              <a:buClr>
                <a:srgbClr val="2F494F"/>
              </a:buClr>
              <a:buSzPts val="2800"/>
              <a:buNone/>
            </a:pPr>
            <a:r>
              <a:rPr lang="en-US"/>
              <a:t>IIBA Online Library (Facilitation Search):</a:t>
            </a:r>
            <a:endParaRPr/>
          </a:p>
          <a:p>
            <a:pPr marL="0" lvl="0" indent="0" algn="l" rtl="0">
              <a:lnSpc>
                <a:spcPct val="100000"/>
              </a:lnSpc>
              <a:spcBef>
                <a:spcPts val="0"/>
              </a:spcBef>
              <a:spcAft>
                <a:spcPts val="0"/>
              </a:spcAft>
              <a:buClr>
                <a:srgbClr val="2F494F"/>
              </a:buClr>
              <a:buSzPts val="1800"/>
              <a:buNone/>
            </a:pPr>
            <a:r>
              <a:rPr lang="en-US" sz="1600" u="sng">
                <a:solidFill>
                  <a:schemeClr val="hlink"/>
                </a:solidFill>
                <a:hlinkClick r:id="rId5"/>
              </a:rPr>
              <a:t>https://iiba.skillport.com/skillportfe/main.action#search/440438e2-2c69-4a1c-8c33-5f4ca04d305b</a:t>
            </a:r>
            <a:endParaRPr lang="en-US" sz="1600" u="sng">
              <a:solidFill>
                <a:schemeClr val="hlink"/>
              </a:solidFill>
            </a:endParaRPr>
          </a:p>
          <a:p>
            <a:pPr marL="0" lvl="0" indent="0" algn="l" rtl="0">
              <a:lnSpc>
                <a:spcPct val="100000"/>
              </a:lnSpc>
              <a:spcBef>
                <a:spcPts val="0"/>
              </a:spcBef>
              <a:spcAft>
                <a:spcPts val="0"/>
              </a:spcAft>
              <a:buClr>
                <a:srgbClr val="2F494F"/>
              </a:buClr>
              <a:buSzPts val="1800"/>
              <a:buNone/>
            </a:pPr>
            <a:endParaRPr lang="en-US" sz="1800"/>
          </a:p>
          <a:p>
            <a:pPr marL="0" lvl="0" indent="0" algn="l" rtl="0">
              <a:lnSpc>
                <a:spcPct val="100000"/>
              </a:lnSpc>
              <a:spcBef>
                <a:spcPts val="0"/>
              </a:spcBef>
              <a:spcAft>
                <a:spcPts val="0"/>
              </a:spcAft>
              <a:buClr>
                <a:srgbClr val="2F494F"/>
              </a:buClr>
              <a:buSzPts val="1800"/>
              <a:buNone/>
            </a:pPr>
            <a:endParaRPr lang="en-US" sz="1800"/>
          </a:p>
          <a:p>
            <a:pPr marL="0" lvl="0" indent="0" algn="l" rtl="0">
              <a:lnSpc>
                <a:spcPct val="100000"/>
              </a:lnSpc>
              <a:spcBef>
                <a:spcPts val="0"/>
              </a:spcBef>
              <a:spcAft>
                <a:spcPts val="0"/>
              </a:spcAft>
              <a:buClr>
                <a:srgbClr val="2F494F"/>
              </a:buClr>
              <a:buSzPts val="1800"/>
              <a:buNone/>
            </a:pPr>
            <a:endParaRPr sz="1800"/>
          </a:p>
          <a:p>
            <a:pPr marL="0" lvl="0" indent="0" algn="l" rtl="0">
              <a:lnSpc>
                <a:spcPct val="100000"/>
              </a:lnSpc>
              <a:spcBef>
                <a:spcPts val="0"/>
              </a:spcBef>
              <a:spcAft>
                <a:spcPts val="0"/>
              </a:spcAft>
              <a:buClr>
                <a:srgbClr val="2F494F"/>
              </a:buClr>
              <a:buSzPts val="2800"/>
              <a:buNone/>
            </a:pPr>
            <a:endParaRPr/>
          </a:p>
          <a:p>
            <a:pPr marL="0" lvl="0" indent="0" algn="l" rtl="0">
              <a:lnSpc>
                <a:spcPct val="100000"/>
              </a:lnSpc>
              <a:spcBef>
                <a:spcPts val="0"/>
              </a:spcBef>
              <a:spcAft>
                <a:spcPts val="0"/>
              </a:spcAft>
              <a:buClr>
                <a:srgbClr val="2F494F"/>
              </a:buClr>
              <a:buSzPts val="2800"/>
              <a:buNone/>
            </a:pPr>
            <a:endParaRPr/>
          </a:p>
          <a:p>
            <a:pPr marL="0" lvl="0" indent="0" algn="l" rtl="0">
              <a:lnSpc>
                <a:spcPct val="100000"/>
              </a:lnSpc>
              <a:spcBef>
                <a:spcPts val="0"/>
              </a:spcBef>
              <a:spcAft>
                <a:spcPts val="0"/>
              </a:spcAft>
              <a:buClr>
                <a:srgbClr val="2F494F"/>
              </a:buClr>
              <a:buSzPts val="2800"/>
              <a:buNone/>
            </a:pPr>
            <a:endParaRPr/>
          </a:p>
          <a:p>
            <a:pPr marL="0" lvl="0" indent="0" algn="l" rtl="0">
              <a:lnSpc>
                <a:spcPct val="100000"/>
              </a:lnSpc>
              <a:spcBef>
                <a:spcPts val="0"/>
              </a:spcBef>
              <a:spcAft>
                <a:spcPts val="0"/>
              </a:spcAft>
              <a:buClr>
                <a:srgbClr val="2F494F"/>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67031"/>
              </a:buClr>
              <a:buSzPts val="7200"/>
              <a:buFont typeface="Roboto Condensed"/>
              <a:buNone/>
            </a:pPr>
            <a:r>
              <a:rPr lang="en-US" sz="7200"/>
              <a:t>Purpose &amp; Approach</a:t>
            </a:r>
            <a:endParaRPr/>
          </a:p>
        </p:txBody>
      </p:sp>
      <p:pic>
        <p:nvPicPr>
          <p:cNvPr id="474" name="Google Shape;474;p3"/>
          <p:cNvPicPr preferRelativeResize="0"/>
          <p:nvPr/>
        </p:nvPicPr>
        <p:blipFill rotWithShape="1">
          <a:blip r:embed="rId3">
            <a:alphaModFix/>
          </a:blip>
          <a:srcRect/>
          <a:stretch/>
        </p:blipFill>
        <p:spPr>
          <a:xfrm>
            <a:off x="5336814" y="2670001"/>
            <a:ext cx="1517998" cy="1517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
          <p:cNvSpPr/>
          <p:nvPr/>
        </p:nvSpPr>
        <p:spPr>
          <a:xfrm>
            <a:off x="0" y="273424"/>
            <a:ext cx="12192000" cy="30732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BM Plex Sans Medium"/>
              <a:ea typeface="IBM Plex Sans Medium"/>
              <a:cs typeface="IBM Plex Sans Medium"/>
              <a:sym typeface="IBM Plex Sans Medium"/>
            </a:endParaRPr>
          </a:p>
        </p:txBody>
      </p:sp>
      <p:sp>
        <p:nvSpPr>
          <p:cNvPr id="481" name="Google Shape;481;p4"/>
          <p:cNvSpPr txBox="1"/>
          <p:nvPr/>
        </p:nvSpPr>
        <p:spPr>
          <a:xfrm>
            <a:off x="663390" y="1233536"/>
            <a:ext cx="10876338"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FFFFF"/>
                </a:solidFill>
                <a:latin typeface="IBM Plex Sans Medium"/>
                <a:ea typeface="IBM Plex Sans Medium"/>
                <a:cs typeface="IBM Plex Sans Medium"/>
                <a:sym typeface="IBM Plex Sans Medium"/>
              </a:rPr>
              <a:t>A strategic plan is a document used to communicate with the organization the organization's goals, the actions needed to achieve those goals and all other critical elements developed during the planning exercise.  </a:t>
            </a:r>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a:solidFill>
                  <a:srgbClr val="FFFFFF"/>
                </a:solidFill>
                <a:latin typeface="IBM Plex Sans Medium"/>
                <a:ea typeface="IBM Plex Sans Medium"/>
                <a:cs typeface="IBM Plex Sans Medium"/>
                <a:sym typeface="IBM Plex Sans Medium"/>
              </a:rPr>
              <a:t>It is created with deliberate intent and should be developed with the below in mind:</a:t>
            </a:r>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000000"/>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a:solidFill>
                <a:srgbClr val="FFFFFF"/>
              </a:solidFill>
              <a:latin typeface="IBM Plex Sans Medium"/>
              <a:ea typeface="IBM Plex Sans Medium"/>
              <a:cs typeface="IBM Plex Sans Medium"/>
              <a:sym typeface="IBM Plex Sans Medium"/>
            </a:endParaRPr>
          </a:p>
        </p:txBody>
      </p:sp>
      <p:sp>
        <p:nvSpPr>
          <p:cNvPr id="482" name="Google Shape;482;p4"/>
          <p:cNvSpPr txBox="1"/>
          <p:nvPr/>
        </p:nvSpPr>
        <p:spPr>
          <a:xfrm>
            <a:off x="663390" y="410143"/>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Purpose</a:t>
            </a:r>
            <a:endParaRPr/>
          </a:p>
        </p:txBody>
      </p:sp>
      <p:sp>
        <p:nvSpPr>
          <p:cNvPr id="483" name="Google Shape;483;p4"/>
          <p:cNvSpPr txBox="1"/>
          <p:nvPr/>
        </p:nvSpPr>
        <p:spPr>
          <a:xfrm>
            <a:off x="8722658" y="1048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pic>
        <p:nvPicPr>
          <p:cNvPr id="484" name="Google Shape;484;p4"/>
          <p:cNvPicPr preferRelativeResize="0"/>
          <p:nvPr/>
        </p:nvPicPr>
        <p:blipFill rotWithShape="1">
          <a:blip r:embed="rId3">
            <a:alphaModFix/>
          </a:blip>
          <a:srcRect/>
          <a:stretch/>
        </p:blipFill>
        <p:spPr>
          <a:xfrm>
            <a:off x="2019713" y="4230511"/>
            <a:ext cx="841321" cy="1127858"/>
          </a:xfrm>
          <a:prstGeom prst="rect">
            <a:avLst/>
          </a:prstGeom>
          <a:noFill/>
          <a:ln>
            <a:noFill/>
          </a:ln>
        </p:spPr>
      </p:pic>
      <p:pic>
        <p:nvPicPr>
          <p:cNvPr id="485" name="Google Shape;485;p4"/>
          <p:cNvPicPr preferRelativeResize="0"/>
          <p:nvPr/>
        </p:nvPicPr>
        <p:blipFill rotWithShape="1">
          <a:blip r:embed="rId4">
            <a:alphaModFix/>
          </a:blip>
          <a:srcRect/>
          <a:stretch/>
        </p:blipFill>
        <p:spPr>
          <a:xfrm>
            <a:off x="3524424" y="4267090"/>
            <a:ext cx="1103472" cy="1091279"/>
          </a:xfrm>
          <a:prstGeom prst="rect">
            <a:avLst/>
          </a:prstGeom>
          <a:noFill/>
          <a:ln>
            <a:noFill/>
          </a:ln>
        </p:spPr>
      </p:pic>
      <p:pic>
        <p:nvPicPr>
          <p:cNvPr id="486" name="Google Shape;486;p4"/>
          <p:cNvPicPr preferRelativeResize="0"/>
          <p:nvPr/>
        </p:nvPicPr>
        <p:blipFill rotWithShape="1">
          <a:blip r:embed="rId5">
            <a:alphaModFix/>
          </a:blip>
          <a:srcRect/>
          <a:stretch/>
        </p:blipFill>
        <p:spPr>
          <a:xfrm>
            <a:off x="5291286" y="4260994"/>
            <a:ext cx="1225402" cy="1097375"/>
          </a:xfrm>
          <a:prstGeom prst="rect">
            <a:avLst/>
          </a:prstGeom>
          <a:noFill/>
          <a:ln>
            <a:noFill/>
          </a:ln>
        </p:spPr>
      </p:pic>
      <p:pic>
        <p:nvPicPr>
          <p:cNvPr id="487" name="Google Shape;487;p4"/>
          <p:cNvPicPr preferRelativeResize="0"/>
          <p:nvPr/>
        </p:nvPicPr>
        <p:blipFill rotWithShape="1">
          <a:blip r:embed="rId6">
            <a:alphaModFix/>
          </a:blip>
          <a:srcRect/>
          <a:stretch/>
        </p:blipFill>
        <p:spPr>
          <a:xfrm>
            <a:off x="7180078" y="4267090"/>
            <a:ext cx="1231499" cy="1091279"/>
          </a:xfrm>
          <a:prstGeom prst="rect">
            <a:avLst/>
          </a:prstGeom>
          <a:noFill/>
          <a:ln>
            <a:noFill/>
          </a:ln>
        </p:spPr>
      </p:pic>
      <p:pic>
        <p:nvPicPr>
          <p:cNvPr id="488" name="Google Shape;488;p4"/>
          <p:cNvPicPr preferRelativeResize="0"/>
          <p:nvPr/>
        </p:nvPicPr>
        <p:blipFill rotWithShape="1">
          <a:blip r:embed="rId7">
            <a:alphaModFix/>
          </a:blip>
          <a:srcRect/>
          <a:stretch/>
        </p:blipFill>
        <p:spPr>
          <a:xfrm>
            <a:off x="9074967" y="4264041"/>
            <a:ext cx="1347333" cy="10912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6</a:t>
            </a:fld>
            <a:endParaRPr sz="1333"/>
          </a:p>
        </p:txBody>
      </p:sp>
      <p:pic>
        <p:nvPicPr>
          <p:cNvPr id="497" name="Google Shape;497;p5" descr="Icon&#10;&#10;Description automatically generated"/>
          <p:cNvPicPr preferRelativeResize="0"/>
          <p:nvPr/>
        </p:nvPicPr>
        <p:blipFill rotWithShape="1">
          <a:blip r:embed="rId3">
            <a:alphaModFix/>
          </a:blip>
          <a:srcRect/>
          <a:stretch/>
        </p:blipFill>
        <p:spPr>
          <a:xfrm>
            <a:off x="8769703" y="960572"/>
            <a:ext cx="790015" cy="819150"/>
          </a:xfrm>
          <a:prstGeom prst="rect">
            <a:avLst/>
          </a:prstGeom>
          <a:noFill/>
          <a:ln>
            <a:noFill/>
          </a:ln>
        </p:spPr>
      </p:pic>
      <p:sp>
        <p:nvSpPr>
          <p:cNvPr id="498" name="Google Shape;498;p5"/>
          <p:cNvSpPr txBox="1"/>
          <p:nvPr/>
        </p:nvSpPr>
        <p:spPr>
          <a:xfrm>
            <a:off x="8769703" y="1749899"/>
            <a:ext cx="7547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Inputs</a:t>
            </a:r>
            <a:endParaRPr/>
          </a:p>
        </p:txBody>
      </p:sp>
      <p:sp>
        <p:nvSpPr>
          <p:cNvPr id="499" name="Google Shape;499;p5"/>
          <p:cNvSpPr txBox="1"/>
          <p:nvPr/>
        </p:nvSpPr>
        <p:spPr>
          <a:xfrm>
            <a:off x="7094525" y="2533784"/>
            <a:ext cx="4105072" cy="25852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9AC"/>
              </a:buClr>
              <a:buSzPts val="1400"/>
              <a:buFont typeface="Arial"/>
              <a:buChar char="•"/>
            </a:pPr>
            <a:r>
              <a:rPr lang="en-US">
                <a:solidFill>
                  <a:srgbClr val="0089AC"/>
                </a:solidFill>
                <a:latin typeface="IBM Plex Sans Medium"/>
                <a:ea typeface="IBM Plex Sans Medium"/>
                <a:cs typeface="IBM Plex Sans Medium"/>
                <a:sym typeface="IBM Plex Sans Medium"/>
              </a:rPr>
              <a:t>Strategic Planning Session Guide</a:t>
            </a:r>
            <a:endParaRPr>
              <a:solidFill>
                <a:srgbClr val="0089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r>
              <a:rPr lang="en-US">
                <a:solidFill>
                  <a:srgbClr val="0089AC"/>
                </a:solidFill>
                <a:latin typeface="IBM Plex Sans Medium"/>
                <a:ea typeface="IBM Plex Sans Medium"/>
                <a:cs typeface="IBM Plex Sans Medium"/>
                <a:sym typeface="IBM Plex Sans Medium"/>
              </a:rPr>
              <a:t>Current State Metrics</a:t>
            </a:r>
            <a:endParaRPr>
              <a:solidFill>
                <a:srgbClr val="0089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r>
              <a:rPr lang="en-US">
                <a:solidFill>
                  <a:srgbClr val="0089AC"/>
                </a:solidFill>
                <a:latin typeface="IBM Plex Sans Medium"/>
                <a:ea typeface="IBM Plex Sans Medium"/>
                <a:cs typeface="IBM Plex Sans Medium"/>
                <a:sym typeface="IBM Plex Sans Medium"/>
              </a:rPr>
              <a:t>Prior Year Chapter Scorecards</a:t>
            </a:r>
            <a:endParaRPr>
              <a:solidFill>
                <a:srgbClr val="0089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r>
              <a:rPr lang="en-US">
                <a:solidFill>
                  <a:srgbClr val="0089AC"/>
                </a:solidFill>
                <a:latin typeface="IBM Plex Sans Medium"/>
                <a:ea typeface="IBM Plex Sans Medium"/>
                <a:cs typeface="IBM Plex Sans Medium"/>
                <a:sym typeface="IBM Plex Sans Medium"/>
              </a:rPr>
              <a:t>Chapter Bylaws</a:t>
            </a:r>
            <a:endParaRPr>
              <a:solidFill>
                <a:srgbClr val="0089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r>
              <a:rPr lang="en-US" u="sng">
                <a:solidFill>
                  <a:srgbClr val="0089AC"/>
                </a:solidFill>
                <a:latin typeface="IBM Plex Sans Medium"/>
                <a:ea typeface="IBM Plex Sans Medium"/>
                <a:cs typeface="IBM Plex Sans Medium"/>
                <a:sym typeface="IBM Plex Sans Medium"/>
                <a:hlinkClick r:id="rId4">
                  <a:extLst>
                    <a:ext uri="{A12FA001-AC4F-418D-AE19-62706E023703}">
                      <ahyp:hlinkClr xmlns:ahyp="http://schemas.microsoft.com/office/drawing/2018/hyperlinkcolor" val="tx"/>
                    </a:ext>
                  </a:extLst>
                </a:hlinkClick>
              </a:rPr>
              <a:t>IIBA Strategic Plan</a:t>
            </a:r>
            <a:endParaRPr>
              <a:solidFill>
                <a:srgbClr val="0089AC"/>
              </a:solidFill>
              <a:latin typeface="IBM Plex Sans Medium"/>
              <a:ea typeface="IBM Plex Sans Medium"/>
              <a:cs typeface="IBM Plex Sans Medium"/>
              <a:sym typeface="IBM Plex Sans Medium"/>
            </a:endParaRPr>
          </a:p>
        </p:txBody>
      </p:sp>
      <p:sp>
        <p:nvSpPr>
          <p:cNvPr id="500" name="Google Shape;500;p5"/>
          <p:cNvSpPr/>
          <p:nvPr/>
        </p:nvSpPr>
        <p:spPr>
          <a:xfrm>
            <a:off x="0" y="273424"/>
            <a:ext cx="5806440" cy="594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501" name="Google Shape;501;p5"/>
          <p:cNvSpPr/>
          <p:nvPr/>
        </p:nvSpPr>
        <p:spPr>
          <a:xfrm>
            <a:off x="1511449" y="1491354"/>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Inputs</a:t>
            </a:r>
            <a:endParaRPr/>
          </a:p>
        </p:txBody>
      </p:sp>
      <p:sp>
        <p:nvSpPr>
          <p:cNvPr id="502" name="Google Shape;502;p5"/>
          <p:cNvSpPr/>
          <p:nvPr/>
        </p:nvSpPr>
        <p:spPr>
          <a:xfrm>
            <a:off x="1511449" y="2190601"/>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Frequency</a:t>
            </a:r>
            <a:endParaRPr/>
          </a:p>
        </p:txBody>
      </p:sp>
      <p:sp>
        <p:nvSpPr>
          <p:cNvPr id="503" name="Google Shape;503;p5"/>
          <p:cNvSpPr/>
          <p:nvPr/>
        </p:nvSpPr>
        <p:spPr>
          <a:xfrm>
            <a:off x="1538342" y="2889848"/>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Participants</a:t>
            </a:r>
            <a:endParaRPr/>
          </a:p>
        </p:txBody>
      </p:sp>
      <p:sp>
        <p:nvSpPr>
          <p:cNvPr id="504" name="Google Shape;504;p5"/>
          <p:cNvSpPr/>
          <p:nvPr/>
        </p:nvSpPr>
        <p:spPr>
          <a:xfrm>
            <a:off x="1538342" y="3598059"/>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Publication</a:t>
            </a:r>
            <a:endParaRPr/>
          </a:p>
        </p:txBody>
      </p:sp>
      <p:sp>
        <p:nvSpPr>
          <p:cNvPr id="505" name="Google Shape;505;p5"/>
          <p:cNvSpPr/>
          <p:nvPr/>
        </p:nvSpPr>
        <p:spPr>
          <a:xfrm>
            <a:off x="1511449" y="4297307"/>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Relationships</a:t>
            </a:r>
            <a:endParaRPr/>
          </a:p>
        </p:txBody>
      </p:sp>
      <p:sp>
        <p:nvSpPr>
          <p:cNvPr id="506" name="Google Shape;506;p5"/>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Purpose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7</a:t>
            </a:fld>
            <a:endParaRPr sz="1333"/>
          </a:p>
        </p:txBody>
      </p:sp>
      <p:sp>
        <p:nvSpPr>
          <p:cNvPr id="512" name="Google Shape;512;p6"/>
          <p:cNvSpPr txBox="1"/>
          <p:nvPr/>
        </p:nvSpPr>
        <p:spPr>
          <a:xfrm>
            <a:off x="8339084" y="3553237"/>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14" name="Google Shape;514;p6"/>
          <p:cNvSpPr txBox="1"/>
          <p:nvPr/>
        </p:nvSpPr>
        <p:spPr>
          <a:xfrm>
            <a:off x="8604401" y="1684141"/>
            <a:ext cx="10684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Frequency</a:t>
            </a:r>
            <a:endParaRPr/>
          </a:p>
        </p:txBody>
      </p:sp>
      <p:sp>
        <p:nvSpPr>
          <p:cNvPr id="515" name="Google Shape;515;p6"/>
          <p:cNvSpPr txBox="1"/>
          <p:nvPr/>
        </p:nvSpPr>
        <p:spPr>
          <a:xfrm>
            <a:off x="6533277" y="2305417"/>
            <a:ext cx="5063893" cy="25852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9AC"/>
              </a:buClr>
              <a:buSzPts val="1400"/>
              <a:buFont typeface="Arial"/>
              <a:buChar char="•"/>
            </a:pPr>
            <a:r>
              <a:rPr lang="en-US">
                <a:solidFill>
                  <a:srgbClr val="0089AC"/>
                </a:solidFill>
                <a:latin typeface="IBM Plex Sans Medium"/>
                <a:ea typeface="IBM Plex Sans Medium"/>
                <a:cs typeface="IBM Plex Sans Medium"/>
                <a:sym typeface="IBM Plex Sans Medium"/>
              </a:rPr>
              <a:t>Generated every 3 years, with an annual review for adjustments or alignment to changing market conditions and new Board members.  </a:t>
            </a:r>
            <a:endParaRPr>
              <a:solidFill>
                <a:srgbClr val="0089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r>
              <a:rPr lang="en-US">
                <a:solidFill>
                  <a:srgbClr val="0089AC"/>
                </a:solidFill>
                <a:latin typeface="IBM Plex Sans Medium"/>
                <a:ea typeface="IBM Plex Sans Medium"/>
                <a:cs typeface="IBM Plex Sans Medium"/>
                <a:sym typeface="IBM Plex Sans Medium"/>
              </a:rPr>
              <a:t>Since the Strategic Plan is typically an input to annual business, marketing and financial plans, it should be reviewed prior to those annual planning sessions.</a:t>
            </a:r>
            <a:endParaRPr>
              <a:solidFill>
                <a:srgbClr val="0089AC"/>
              </a:solidFill>
              <a:latin typeface="IBM Plex Sans Medium"/>
              <a:ea typeface="IBM Plex Sans Medium"/>
              <a:cs typeface="IBM Plex Sans Medium"/>
              <a:sym typeface="IBM Plex Sans Medium"/>
            </a:endParaRPr>
          </a:p>
        </p:txBody>
      </p:sp>
      <p:pic>
        <p:nvPicPr>
          <p:cNvPr id="516" name="Google Shape;516;p6" descr="Logo&#10;&#10;Description automatically generated"/>
          <p:cNvPicPr preferRelativeResize="0"/>
          <p:nvPr/>
        </p:nvPicPr>
        <p:blipFill rotWithShape="1">
          <a:blip r:embed="rId3">
            <a:alphaModFix/>
          </a:blip>
          <a:srcRect/>
          <a:stretch/>
        </p:blipFill>
        <p:spPr>
          <a:xfrm>
            <a:off x="8595437" y="974027"/>
            <a:ext cx="950260" cy="738912"/>
          </a:xfrm>
          <a:prstGeom prst="rect">
            <a:avLst/>
          </a:prstGeom>
          <a:noFill/>
          <a:ln>
            <a:noFill/>
          </a:ln>
        </p:spPr>
      </p:pic>
      <p:sp>
        <p:nvSpPr>
          <p:cNvPr id="517" name="Google Shape;517;p6"/>
          <p:cNvSpPr/>
          <p:nvPr/>
        </p:nvSpPr>
        <p:spPr>
          <a:xfrm>
            <a:off x="0" y="273424"/>
            <a:ext cx="5806440" cy="594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518" name="Google Shape;518;p6"/>
          <p:cNvSpPr/>
          <p:nvPr/>
        </p:nvSpPr>
        <p:spPr>
          <a:xfrm>
            <a:off x="1511449" y="1491354"/>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Inputs</a:t>
            </a:r>
            <a:endParaRPr/>
          </a:p>
        </p:txBody>
      </p:sp>
      <p:sp>
        <p:nvSpPr>
          <p:cNvPr id="519" name="Google Shape;519;p6"/>
          <p:cNvSpPr/>
          <p:nvPr/>
        </p:nvSpPr>
        <p:spPr>
          <a:xfrm>
            <a:off x="1511449" y="2190601"/>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Frequency</a:t>
            </a:r>
            <a:endParaRPr/>
          </a:p>
        </p:txBody>
      </p:sp>
      <p:sp>
        <p:nvSpPr>
          <p:cNvPr id="520" name="Google Shape;520;p6"/>
          <p:cNvSpPr/>
          <p:nvPr/>
        </p:nvSpPr>
        <p:spPr>
          <a:xfrm>
            <a:off x="1538342" y="2889848"/>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Participants</a:t>
            </a:r>
            <a:endParaRPr/>
          </a:p>
        </p:txBody>
      </p:sp>
      <p:sp>
        <p:nvSpPr>
          <p:cNvPr id="521" name="Google Shape;521;p6"/>
          <p:cNvSpPr/>
          <p:nvPr/>
        </p:nvSpPr>
        <p:spPr>
          <a:xfrm>
            <a:off x="1538342" y="3598059"/>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Publication</a:t>
            </a:r>
            <a:endParaRPr/>
          </a:p>
        </p:txBody>
      </p:sp>
      <p:sp>
        <p:nvSpPr>
          <p:cNvPr id="522" name="Google Shape;522;p6"/>
          <p:cNvSpPr/>
          <p:nvPr/>
        </p:nvSpPr>
        <p:spPr>
          <a:xfrm>
            <a:off x="1511449" y="4297307"/>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Relationships</a:t>
            </a:r>
            <a:endParaRPr/>
          </a:p>
        </p:txBody>
      </p:sp>
      <p:sp>
        <p:nvSpPr>
          <p:cNvPr id="523" name="Google Shape;523;p6"/>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Purpose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8</a:t>
            </a:fld>
            <a:endParaRPr sz="1333"/>
          </a:p>
        </p:txBody>
      </p:sp>
      <p:sp>
        <p:nvSpPr>
          <p:cNvPr id="531" name="Google Shape;531;p7"/>
          <p:cNvSpPr txBox="1"/>
          <p:nvPr/>
        </p:nvSpPr>
        <p:spPr>
          <a:xfrm>
            <a:off x="8604684" y="2343001"/>
            <a:ext cx="12119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Participants</a:t>
            </a:r>
            <a:endParaRPr/>
          </a:p>
        </p:txBody>
      </p:sp>
      <p:sp>
        <p:nvSpPr>
          <p:cNvPr id="532" name="Google Shape;532;p7"/>
          <p:cNvSpPr txBox="1"/>
          <p:nvPr/>
        </p:nvSpPr>
        <p:spPr>
          <a:xfrm>
            <a:off x="7344782" y="2889848"/>
            <a:ext cx="3511722" cy="147728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US">
                <a:solidFill>
                  <a:srgbClr val="008CAC"/>
                </a:solidFill>
                <a:latin typeface="IBM Plex Sans Medium"/>
                <a:ea typeface="IBM Plex Sans Medium"/>
                <a:cs typeface="IBM Plex Sans Medium"/>
                <a:sym typeface="IBM Plex Sans Medium"/>
              </a:rPr>
              <a:t>Board of Directors </a:t>
            </a:r>
            <a:endParaRPr>
              <a:solidFill>
                <a:srgbClr val="008C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r>
              <a:rPr lang="en-US">
                <a:solidFill>
                  <a:srgbClr val="008CAC"/>
                </a:solidFill>
                <a:latin typeface="IBM Plex Sans Medium"/>
                <a:ea typeface="IBM Plex Sans Medium"/>
                <a:cs typeface="IBM Plex Sans Medium"/>
                <a:sym typeface="IBM Plex Sans Medium"/>
              </a:rPr>
              <a:t>Program Leads, i.e., Event Coordinator, Mentoring Program Lead, etc.</a:t>
            </a:r>
            <a:endParaRPr>
              <a:solidFill>
                <a:srgbClr val="008CAC"/>
              </a:solidFill>
              <a:latin typeface="IBM Plex Sans Medium"/>
              <a:ea typeface="IBM Plex Sans Medium"/>
              <a:cs typeface="IBM Plex Sans Medium"/>
              <a:sym typeface="IBM Plex Sans Medium"/>
            </a:endParaRPr>
          </a:p>
        </p:txBody>
      </p:sp>
      <p:pic>
        <p:nvPicPr>
          <p:cNvPr id="533" name="Google Shape;533;p7" descr="Icon&#10;&#10;Description automatically generated"/>
          <p:cNvPicPr preferRelativeResize="0"/>
          <p:nvPr/>
        </p:nvPicPr>
        <p:blipFill rotWithShape="1">
          <a:blip r:embed="rId3">
            <a:alphaModFix/>
          </a:blip>
          <a:srcRect t="9722" b="8795"/>
          <a:stretch/>
        </p:blipFill>
        <p:spPr>
          <a:xfrm>
            <a:off x="8703296" y="1616862"/>
            <a:ext cx="950259" cy="788894"/>
          </a:xfrm>
          <a:prstGeom prst="rect">
            <a:avLst/>
          </a:prstGeom>
          <a:noFill/>
          <a:ln>
            <a:noFill/>
          </a:ln>
        </p:spPr>
      </p:pic>
      <p:sp>
        <p:nvSpPr>
          <p:cNvPr id="534" name="Google Shape;534;p7"/>
          <p:cNvSpPr/>
          <p:nvPr/>
        </p:nvSpPr>
        <p:spPr>
          <a:xfrm>
            <a:off x="0" y="273424"/>
            <a:ext cx="5806440" cy="594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535" name="Google Shape;535;p7"/>
          <p:cNvSpPr/>
          <p:nvPr/>
        </p:nvSpPr>
        <p:spPr>
          <a:xfrm>
            <a:off x="1511449" y="1491354"/>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Inputs</a:t>
            </a:r>
            <a:endParaRPr/>
          </a:p>
        </p:txBody>
      </p:sp>
      <p:sp>
        <p:nvSpPr>
          <p:cNvPr id="536" name="Google Shape;536;p7"/>
          <p:cNvSpPr/>
          <p:nvPr/>
        </p:nvSpPr>
        <p:spPr>
          <a:xfrm>
            <a:off x="1511449" y="2190601"/>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Frequency</a:t>
            </a:r>
            <a:endParaRPr/>
          </a:p>
        </p:txBody>
      </p:sp>
      <p:sp>
        <p:nvSpPr>
          <p:cNvPr id="537" name="Google Shape;537;p7"/>
          <p:cNvSpPr/>
          <p:nvPr/>
        </p:nvSpPr>
        <p:spPr>
          <a:xfrm>
            <a:off x="1538342" y="2889848"/>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Participants</a:t>
            </a:r>
            <a:endParaRPr/>
          </a:p>
        </p:txBody>
      </p:sp>
      <p:sp>
        <p:nvSpPr>
          <p:cNvPr id="538" name="Google Shape;538;p7"/>
          <p:cNvSpPr/>
          <p:nvPr/>
        </p:nvSpPr>
        <p:spPr>
          <a:xfrm>
            <a:off x="1538342" y="3598059"/>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Publication</a:t>
            </a:r>
            <a:endParaRPr/>
          </a:p>
        </p:txBody>
      </p:sp>
      <p:sp>
        <p:nvSpPr>
          <p:cNvPr id="539" name="Google Shape;539;p7"/>
          <p:cNvSpPr/>
          <p:nvPr/>
        </p:nvSpPr>
        <p:spPr>
          <a:xfrm>
            <a:off x="1511449" y="4297307"/>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Relationships</a:t>
            </a:r>
            <a:endParaRPr/>
          </a:p>
        </p:txBody>
      </p:sp>
      <p:sp>
        <p:nvSpPr>
          <p:cNvPr id="540" name="Google Shape;540;p7"/>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Purpose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9</a:t>
            </a:fld>
            <a:endParaRPr sz="1333"/>
          </a:p>
        </p:txBody>
      </p:sp>
      <p:sp>
        <p:nvSpPr>
          <p:cNvPr id="546" name="Google Shape;546;p8"/>
          <p:cNvSpPr txBox="1"/>
          <p:nvPr/>
        </p:nvSpPr>
        <p:spPr>
          <a:xfrm>
            <a:off x="8443636" y="3469922"/>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47" name="Google Shape;547;p8"/>
          <p:cNvSpPr txBox="1"/>
          <p:nvPr/>
        </p:nvSpPr>
        <p:spPr>
          <a:xfrm>
            <a:off x="7663705" y="968769"/>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sp>
        <p:nvSpPr>
          <p:cNvPr id="548" name="Google Shape;548;p8"/>
          <p:cNvSpPr txBox="1"/>
          <p:nvPr/>
        </p:nvSpPr>
        <p:spPr>
          <a:xfrm>
            <a:off x="8569142" y="2008675"/>
            <a:ext cx="12119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595959"/>
                </a:solidFill>
                <a:latin typeface="IBM Plex Sans Medium"/>
                <a:ea typeface="IBM Plex Sans Medium"/>
                <a:cs typeface="IBM Plex Sans Medium"/>
                <a:sym typeface="IBM Plex Sans Medium"/>
              </a:rPr>
              <a:t>Publication</a:t>
            </a:r>
            <a:endParaRPr/>
          </a:p>
        </p:txBody>
      </p:sp>
      <p:sp>
        <p:nvSpPr>
          <p:cNvPr id="549" name="Google Shape;549;p8"/>
          <p:cNvSpPr txBox="1"/>
          <p:nvPr/>
        </p:nvSpPr>
        <p:spPr>
          <a:xfrm>
            <a:off x="6848272" y="2582416"/>
            <a:ext cx="4280171" cy="203128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US">
                <a:solidFill>
                  <a:srgbClr val="008CAC"/>
                </a:solidFill>
                <a:latin typeface="IBM Plex Sans Medium"/>
                <a:ea typeface="IBM Plex Sans Medium"/>
                <a:cs typeface="IBM Plex Sans Medium"/>
                <a:sym typeface="IBM Plex Sans Medium"/>
              </a:rPr>
              <a:t>The Strategic Plan should be available to all Chapter members in good standing.</a:t>
            </a:r>
            <a:endParaRPr>
              <a:solidFill>
                <a:srgbClr val="008CAC"/>
              </a:solidFill>
              <a:latin typeface="IBM Plex Sans Medium"/>
              <a:ea typeface="IBM Plex Sans Medium"/>
              <a:cs typeface="IBM Plex Sans Medium"/>
              <a:sym typeface="IBM Plex Sans Medium"/>
            </a:endParaRPr>
          </a:p>
          <a:p>
            <a:pPr marL="285750" marR="0" lvl="0" indent="-196850" algn="l" rtl="0">
              <a:spcBef>
                <a:spcPts val="0"/>
              </a:spcBef>
              <a:spcAft>
                <a:spcPts val="0"/>
              </a:spcAft>
              <a:buClr>
                <a:schemeClr val="dk1"/>
              </a:buClr>
              <a:buSzPts val="1400"/>
              <a:buFont typeface="Arial"/>
              <a:buNone/>
            </a:pPr>
            <a:endParaRPr>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r>
              <a:rPr lang="en-US">
                <a:solidFill>
                  <a:srgbClr val="008CAC"/>
                </a:solidFill>
                <a:latin typeface="IBM Plex Sans Medium"/>
                <a:ea typeface="IBM Plex Sans Medium"/>
                <a:cs typeface="IBM Plex Sans Medium"/>
                <a:sym typeface="IBM Plex Sans Medium"/>
              </a:rPr>
              <a:t>Typically summarized in Chapter communications with a link to the actual document provided. </a:t>
            </a:r>
            <a:endParaRPr>
              <a:solidFill>
                <a:srgbClr val="008CAC"/>
              </a:solidFill>
              <a:latin typeface="IBM Plex Sans Medium"/>
              <a:ea typeface="IBM Plex Sans Medium"/>
              <a:cs typeface="IBM Plex Sans Medium"/>
              <a:sym typeface="IBM Plex Sans Medium"/>
            </a:endParaRPr>
          </a:p>
        </p:txBody>
      </p:sp>
      <p:pic>
        <p:nvPicPr>
          <p:cNvPr id="550" name="Google Shape;550;p8" descr="Icon&#10;&#10;Description automatically generated"/>
          <p:cNvPicPr preferRelativeResize="0"/>
          <p:nvPr/>
        </p:nvPicPr>
        <p:blipFill rotWithShape="1">
          <a:blip r:embed="rId3">
            <a:alphaModFix/>
          </a:blip>
          <a:srcRect/>
          <a:stretch/>
        </p:blipFill>
        <p:spPr>
          <a:xfrm>
            <a:off x="8596035" y="1286547"/>
            <a:ext cx="1021977" cy="807761"/>
          </a:xfrm>
          <a:prstGeom prst="rect">
            <a:avLst/>
          </a:prstGeom>
          <a:noFill/>
          <a:ln>
            <a:noFill/>
          </a:ln>
        </p:spPr>
      </p:pic>
      <p:sp>
        <p:nvSpPr>
          <p:cNvPr id="551" name="Google Shape;551;p8"/>
          <p:cNvSpPr/>
          <p:nvPr/>
        </p:nvSpPr>
        <p:spPr>
          <a:xfrm>
            <a:off x="0" y="273424"/>
            <a:ext cx="5806440" cy="594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552" name="Google Shape;552;p8"/>
          <p:cNvSpPr/>
          <p:nvPr/>
        </p:nvSpPr>
        <p:spPr>
          <a:xfrm>
            <a:off x="1511449" y="1491354"/>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Inputs</a:t>
            </a:r>
            <a:endParaRPr/>
          </a:p>
        </p:txBody>
      </p:sp>
      <p:sp>
        <p:nvSpPr>
          <p:cNvPr id="553" name="Google Shape;553;p8"/>
          <p:cNvSpPr/>
          <p:nvPr/>
        </p:nvSpPr>
        <p:spPr>
          <a:xfrm>
            <a:off x="1511449" y="2190601"/>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Frequency</a:t>
            </a:r>
            <a:endParaRPr/>
          </a:p>
        </p:txBody>
      </p:sp>
      <p:sp>
        <p:nvSpPr>
          <p:cNvPr id="554" name="Google Shape;554;p8"/>
          <p:cNvSpPr/>
          <p:nvPr/>
        </p:nvSpPr>
        <p:spPr>
          <a:xfrm>
            <a:off x="1538342" y="2889848"/>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Participants</a:t>
            </a:r>
            <a:endParaRPr/>
          </a:p>
        </p:txBody>
      </p:sp>
      <p:sp>
        <p:nvSpPr>
          <p:cNvPr id="555" name="Google Shape;555;p8"/>
          <p:cNvSpPr/>
          <p:nvPr/>
        </p:nvSpPr>
        <p:spPr>
          <a:xfrm>
            <a:off x="1538342" y="3598059"/>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Publication</a:t>
            </a:r>
            <a:endParaRPr/>
          </a:p>
        </p:txBody>
      </p:sp>
      <p:sp>
        <p:nvSpPr>
          <p:cNvPr id="556" name="Google Shape;556;p8"/>
          <p:cNvSpPr/>
          <p:nvPr/>
        </p:nvSpPr>
        <p:spPr>
          <a:xfrm>
            <a:off x="1511449" y="4297307"/>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IBM Plex Sans Medium"/>
                <a:ea typeface="IBM Plex Sans Medium"/>
                <a:cs typeface="IBM Plex Sans Medium"/>
                <a:sym typeface="IBM Plex Sans Medium"/>
              </a:rPr>
              <a:t>Relationships</a:t>
            </a:r>
            <a:endParaRPr/>
          </a:p>
        </p:txBody>
      </p:sp>
      <p:sp>
        <p:nvSpPr>
          <p:cNvPr id="557" name="Google Shape;557;p8"/>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Purpose</a:t>
            </a:r>
            <a:endParaRPr/>
          </a:p>
        </p:txBody>
      </p:sp>
    </p:spTree>
  </p:cSld>
  <p:clrMapOvr>
    <a:masterClrMapping/>
  </p:clrMapOvr>
</p:sld>
</file>

<file path=ppt/theme/theme1.xml><?xml version="1.0" encoding="utf-8"?>
<a:theme xmlns:a="http://schemas.openxmlformats.org/drawingml/2006/main" name="IIBATheme2024">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AE" id="{4E410C76-DB19-4E9F-9D6F-6C12591D73B7}" vid="{5FF62992-1675-4B92-BB09-866FD023875B}"/>
    </a:ext>
  </a:extLst>
</a:theme>
</file>

<file path=ppt/theme/theme2.xml><?xml version="1.0" encoding="utf-8"?>
<a:theme xmlns:a="http://schemas.openxmlformats.org/drawingml/2006/main" name="IIBATheme2024-AE">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AE" id="{4E410C76-DB19-4E9F-9D6F-6C12591D73B7}" vid="{D9CD413B-2901-4656-B53F-88FEDFB974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C3FC56D5ADF145ABE3772C08861849" ma:contentTypeVersion="4" ma:contentTypeDescription="Create a new document." ma:contentTypeScope="" ma:versionID="ab42fb205916d103180a519166a1b2b7">
  <xsd:schema xmlns:xsd="http://www.w3.org/2001/XMLSchema" xmlns:xs="http://www.w3.org/2001/XMLSchema" xmlns:p="http://schemas.microsoft.com/office/2006/metadata/properties" xmlns:ns2="5f4a2787-86c0-4687-9f92-660760ebe4b0" targetNamespace="http://schemas.microsoft.com/office/2006/metadata/properties" ma:root="true" ma:fieldsID="f4a4d2b897e0b6e175cc3b7762b9f232" ns2:_="">
    <xsd:import namespace="5f4a2787-86c0-4687-9f92-660760ebe4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4a2787-86c0-4687-9f92-660760ebe4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768EEE-AA9A-47A2-AE3F-EF5CE878DEC7}">
  <ds:schemaRefs>
    <ds:schemaRef ds:uri="5f4a2787-86c0-4687-9f92-660760ebe4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062D2B-5C3C-4ECC-9D26-3733F4E77537}">
  <ds:schemaRefs>
    <ds:schemaRef ds:uri="http://schemas.microsoft.com/sharepoint/v3/contenttype/forms"/>
  </ds:schemaRefs>
</ds:datastoreItem>
</file>

<file path=customXml/itemProps3.xml><?xml version="1.0" encoding="utf-8"?>
<ds:datastoreItem xmlns:ds="http://schemas.openxmlformats.org/officeDocument/2006/customXml" ds:itemID="{2D4FAC3B-4B81-4598-AF69-395931D210A3}">
  <ds:schemaRefs>
    <ds:schemaRef ds:uri="5f4a2787-86c0-4687-9f92-660760ebe4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7e0726e-c270-4799-89e0-12fb9538386d}" enabled="1" method="Privileged" siteId="{a2729936-c0db-42e4-8c0e-efd8fffd16ab}" removed="0"/>
</clbl:labelList>
</file>

<file path=docProps/app.xml><?xml version="1.0" encoding="utf-8"?>
<Properties xmlns="http://schemas.openxmlformats.org/officeDocument/2006/extended-properties" xmlns:vt="http://schemas.openxmlformats.org/officeDocument/2006/docPropsVTypes">
  <Template>IIBATheme2024-AE</Template>
  <TotalTime>0</TotalTime>
  <Words>2174</Words>
  <Application>Microsoft Office PowerPoint</Application>
  <PresentationFormat>Widescreen</PresentationFormat>
  <Paragraphs>342</Paragraphs>
  <Slides>34</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Aptos</vt:lpstr>
      <vt:lpstr>Arial</vt:lpstr>
      <vt:lpstr>IBM Plex Sans</vt:lpstr>
      <vt:lpstr>IBM Plex Sans Medium</vt:lpstr>
      <vt:lpstr>Quattrocento Sans</vt:lpstr>
      <vt:lpstr>Roboto Condensed</vt:lpstr>
      <vt:lpstr>IIBATheme2024</vt:lpstr>
      <vt:lpstr>IIBATheme2024-AE</vt:lpstr>
      <vt:lpstr>IIBA Chapter Playbook Strategic Planning</vt:lpstr>
      <vt:lpstr>PowerPoint Presentation</vt:lpstr>
      <vt:lpstr>Agenda</vt:lpstr>
      <vt:lpstr>Purpose &amp;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SWOT Example</vt:lpstr>
      <vt:lpstr>Planning</vt:lpstr>
      <vt:lpstr>PowerPoint Presentation</vt:lpstr>
      <vt:lpstr>PowerPoint Presentation</vt:lpstr>
      <vt:lpstr>SMART Objectives – A Closer Look</vt:lpstr>
      <vt:lpstr>Objective Example</vt:lpstr>
      <vt:lpstr>PowerPoint Presentation</vt:lpstr>
      <vt:lpstr>PowerPoint Presentation</vt:lpstr>
      <vt:lpstr>PowerPoint Presentation</vt:lpstr>
      <vt:lpstr>PowerPoint Presentation</vt:lpstr>
      <vt:lpstr>PowerPoint Presentation</vt:lpstr>
      <vt:lpstr>Evaluation</vt:lpstr>
      <vt:lpstr>PowerPoint Presentation</vt:lpstr>
      <vt:lpstr>PowerPoint Presentation</vt:lpstr>
      <vt:lpstr>PowerPoint Presentation</vt:lpstr>
      <vt:lpstr>SCORECARD Example</vt:lpstr>
      <vt:lpstr>Facilitation</vt:lpstr>
      <vt:lpstr>PowerPoint Presentation</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Jared Gorai</dc:creator>
  <cp:lastModifiedBy>Jared Gorai</cp:lastModifiedBy>
  <cp:revision>1</cp:revision>
  <dcterms:created xsi:type="dcterms:W3CDTF">2025-01-21T15:42:19Z</dcterms:created>
  <dcterms:modified xsi:type="dcterms:W3CDTF">2025-01-30T21:28:48Z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0x0101002FC3FC56D5ADF145ABE3772C08861849</vt:lpwstr>
  </property>
</Properties>
</file>